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57" r:id="rId4"/>
    <p:sldId id="258" r:id="rId5"/>
    <p:sldId id="268" r:id="rId6"/>
    <p:sldId id="287" r:id="rId7"/>
    <p:sldId id="288" r:id="rId8"/>
    <p:sldId id="295" r:id="rId9"/>
    <p:sldId id="259" r:id="rId10"/>
    <p:sldId id="260" r:id="rId11"/>
    <p:sldId id="285" r:id="rId12"/>
    <p:sldId id="261" r:id="rId13"/>
    <p:sldId id="264" r:id="rId14"/>
    <p:sldId id="265" r:id="rId15"/>
    <p:sldId id="269" r:id="rId16"/>
    <p:sldId id="266" r:id="rId17"/>
    <p:sldId id="263" r:id="rId18"/>
    <p:sldId id="267" r:id="rId19"/>
    <p:sldId id="270" r:id="rId20"/>
    <p:sldId id="286" r:id="rId21"/>
    <p:sldId id="271" r:id="rId22"/>
    <p:sldId id="272" r:id="rId23"/>
    <p:sldId id="273" r:id="rId24"/>
    <p:sldId id="289" r:id="rId25"/>
    <p:sldId id="274" r:id="rId26"/>
    <p:sldId id="277" r:id="rId27"/>
    <p:sldId id="275" r:id="rId28"/>
    <p:sldId id="276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90" r:id="rId37"/>
    <p:sldId id="291" r:id="rId38"/>
    <p:sldId id="292" r:id="rId39"/>
    <p:sldId id="293" r:id="rId40"/>
    <p:sldId id="262" r:id="rId41"/>
    <p:sldId id="294" r:id="rId4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23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farbi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E48C4A88-4194-406B-B16F-748BBE4FA8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5" t="2039" r="7532" b="108"/>
          <a:stretch/>
        </p:blipFill>
        <p:spPr>
          <a:xfrm>
            <a:off x="869519" y="2009317"/>
            <a:ext cx="3445697" cy="3139708"/>
          </a:xfrm>
          <a:prstGeom prst="rect">
            <a:avLst/>
          </a:prstGeom>
        </p:spPr>
      </p:pic>
      <p:sp>
        <p:nvSpPr>
          <p:cNvPr id="17" name="Freihandform: Form 16">
            <a:extLst>
              <a:ext uri="{FF2B5EF4-FFF2-40B4-BE49-F238E27FC236}">
                <a16:creationId xmlns:a16="http://schemas.microsoft.com/office/drawing/2014/main" id="{B6278F32-3FF1-41F9-9D72-CB5073680364}"/>
              </a:ext>
            </a:extLst>
          </p:cNvPr>
          <p:cNvSpPr/>
          <p:nvPr userDrawn="1"/>
        </p:nvSpPr>
        <p:spPr>
          <a:xfrm>
            <a:off x="0" y="0"/>
            <a:ext cx="6375222" cy="6858000"/>
          </a:xfrm>
          <a:custGeom>
            <a:avLst/>
            <a:gdLst>
              <a:gd name="connsiteX0" fmla="*/ 2480714 w 6375222"/>
              <a:gd name="connsiteY0" fmla="*/ 2131265 h 6858000"/>
              <a:gd name="connsiteX1" fmla="*/ 913758 w 6375222"/>
              <a:gd name="connsiteY1" fmla="*/ 3632436 h 6858000"/>
              <a:gd name="connsiteX2" fmla="*/ 2480714 w 6375222"/>
              <a:gd name="connsiteY2" fmla="*/ 5133607 h 6858000"/>
              <a:gd name="connsiteX3" fmla="*/ 4047670 w 6375222"/>
              <a:gd name="connsiteY3" fmla="*/ 3632436 h 6858000"/>
              <a:gd name="connsiteX4" fmla="*/ 2480714 w 6375222"/>
              <a:gd name="connsiteY4" fmla="*/ 2131265 h 6858000"/>
              <a:gd name="connsiteX5" fmla="*/ 0 w 6375222"/>
              <a:gd name="connsiteY5" fmla="*/ 0 h 6858000"/>
              <a:gd name="connsiteX6" fmla="*/ 6375222 w 6375222"/>
              <a:gd name="connsiteY6" fmla="*/ 0 h 6858000"/>
              <a:gd name="connsiteX7" fmla="*/ 6375222 w 6375222"/>
              <a:gd name="connsiteY7" fmla="*/ 6858000 h 6858000"/>
              <a:gd name="connsiteX8" fmla="*/ 0 w 6375222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75222" h="6858000">
                <a:moveTo>
                  <a:pt x="2480714" y="2131265"/>
                </a:moveTo>
                <a:cubicBezTo>
                  <a:pt x="1615308" y="2131265"/>
                  <a:pt x="913758" y="2803362"/>
                  <a:pt x="913758" y="3632436"/>
                </a:cubicBezTo>
                <a:cubicBezTo>
                  <a:pt x="913758" y="4461510"/>
                  <a:pt x="1615308" y="5133607"/>
                  <a:pt x="2480714" y="5133607"/>
                </a:cubicBezTo>
                <a:cubicBezTo>
                  <a:pt x="3346120" y="5133607"/>
                  <a:pt x="4047670" y="4461510"/>
                  <a:pt x="4047670" y="3632436"/>
                </a:cubicBezTo>
                <a:cubicBezTo>
                  <a:pt x="4047670" y="2803362"/>
                  <a:pt x="3346120" y="2131265"/>
                  <a:pt x="2480714" y="2131265"/>
                </a:cubicBezTo>
                <a:close/>
                <a:moveTo>
                  <a:pt x="0" y="0"/>
                </a:moveTo>
                <a:lnTo>
                  <a:pt x="6375222" y="0"/>
                </a:lnTo>
                <a:lnTo>
                  <a:pt x="6375222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6B7F61-81CF-45A0-854A-32A2673E2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1522" y="2131266"/>
            <a:ext cx="6006477" cy="1539688"/>
          </a:xfrm>
        </p:spPr>
        <p:txBody>
          <a:bodyPr anchor="ctr">
            <a:normAutofit/>
          </a:bodyPr>
          <a:lstStyle>
            <a:lvl1pPr algn="r">
              <a:defRPr sz="5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575C7C-B11E-4ABE-AC2D-01D098844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1522" y="3796336"/>
            <a:ext cx="6006477" cy="1461463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51E2517E-D2DB-4252-889D-355A2A7B027C}"/>
              </a:ext>
            </a:extLst>
          </p:cNvPr>
          <p:cNvSpPr/>
          <p:nvPr userDrawn="1"/>
        </p:nvSpPr>
        <p:spPr>
          <a:xfrm>
            <a:off x="8580647" y="5488360"/>
            <a:ext cx="874930" cy="8381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6F7F6F1-4157-42F4-973B-C3587C3E9FDC}"/>
              </a:ext>
            </a:extLst>
          </p:cNvPr>
          <p:cNvSpPr/>
          <p:nvPr userDrawn="1"/>
        </p:nvSpPr>
        <p:spPr>
          <a:xfrm>
            <a:off x="9566764" y="5488360"/>
            <a:ext cx="874930" cy="8381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E40D024-EDB9-451A-80E0-BFCE26731E68}"/>
              </a:ext>
            </a:extLst>
          </p:cNvPr>
          <p:cNvSpPr/>
          <p:nvPr userDrawn="1"/>
        </p:nvSpPr>
        <p:spPr>
          <a:xfrm>
            <a:off x="10552881" y="5488360"/>
            <a:ext cx="874930" cy="8381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CEBDB8B-0600-4EF8-9F33-577A6D87F5D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225" y="285221"/>
            <a:ext cx="1497481" cy="104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8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nhalt 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C7E09-9101-4873-A679-FEBB5E9D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00" y="867600"/>
            <a:ext cx="9594000" cy="8244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0383424-3D2D-4282-9B31-A3F563086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D05515-29E9-4C3B-B50D-663553B8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A58294-685F-4D76-8DCA-1FE08D57A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46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C7E09-9101-4873-A679-FEBB5E9D8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00" y="867600"/>
            <a:ext cx="9594000" cy="8244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0383424-3D2D-4282-9B31-A3F563086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D05515-29E9-4C3B-B50D-663553B8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A58294-685F-4D76-8DCA-1FE08D57A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818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urt Tite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A00F3F8-C74F-4FC7-975B-E86D8A84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F471C3-A443-4596-84BC-11B2B931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FAEC04-22E6-4101-AA86-9B5A98E5F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721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 mi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A00F3F8-C74F-4FC7-975B-E86D8A84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F471C3-A443-4596-84BC-11B2B931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FAEC04-22E6-4101-AA86-9B5A98E5F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1875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8C659D-8FB4-4EFE-A1F6-4D7B31A8E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00" y="867600"/>
            <a:ext cx="3011626" cy="867600"/>
          </a:xfrm>
          <a:prstGeom prst="rect">
            <a:avLst/>
          </a:prstGeom>
        </p:spPr>
        <p:txBody>
          <a:bodyPr anchor="ctr"/>
          <a:lstStyle>
            <a:lvl1pPr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8A8EC9-89D0-4C02-9CC4-BECA9F34E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000" y="1040400"/>
            <a:ext cx="6172200" cy="4825156"/>
          </a:xfrm>
        </p:spPr>
        <p:txBody>
          <a:bodyPr/>
          <a:lstStyle>
            <a:lvl1pPr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9D4B6B5-24D6-4DE7-9448-4D248EECE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285C1B8-0465-4E14-A464-70581ADB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27D82A-3E1E-481C-8A4D-62F4B25E4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0B0EE76-98D6-4B1E-A48D-26A150F1A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814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5D44F6-C2B2-40CB-AF5E-9484E11D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00" y="867600"/>
            <a:ext cx="3013200" cy="867600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EA9A1AF-BFA7-48C0-B770-DB5F86486D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867601"/>
            <a:ext cx="6172200" cy="499345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32A109-539A-4DE1-922B-4B81A433F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EDF124-0F40-40F6-A264-81D6AA57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DF2B38-AFFE-4035-8103-AE2A452C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97C6BD-4048-4BBB-B808-2426A143A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he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628FFCDB-976B-4CAA-8332-701982CD80D6}"/>
              </a:ext>
            </a:extLst>
          </p:cNvPr>
          <p:cNvSpPr/>
          <p:nvPr userDrawn="1"/>
        </p:nvSpPr>
        <p:spPr>
          <a:xfrm>
            <a:off x="0" y="0"/>
            <a:ext cx="4661522" cy="6858000"/>
          </a:xfrm>
          <a:custGeom>
            <a:avLst/>
            <a:gdLst>
              <a:gd name="connsiteX0" fmla="*/ 2467712 w 4661522"/>
              <a:gd name="connsiteY0" fmla="*/ 2137129 h 6858000"/>
              <a:gd name="connsiteX1" fmla="*/ 894688 w 4661522"/>
              <a:gd name="connsiteY1" fmla="*/ 3642047 h 6858000"/>
              <a:gd name="connsiteX2" fmla="*/ 2467712 w 4661522"/>
              <a:gd name="connsiteY2" fmla="*/ 5146965 h 6858000"/>
              <a:gd name="connsiteX3" fmla="*/ 4040736 w 4661522"/>
              <a:gd name="connsiteY3" fmla="*/ 3642047 h 6858000"/>
              <a:gd name="connsiteX4" fmla="*/ 2467712 w 4661522"/>
              <a:gd name="connsiteY4" fmla="*/ 2137129 h 6858000"/>
              <a:gd name="connsiteX5" fmla="*/ 0 w 4661522"/>
              <a:gd name="connsiteY5" fmla="*/ 0 h 6858000"/>
              <a:gd name="connsiteX6" fmla="*/ 4661522 w 4661522"/>
              <a:gd name="connsiteY6" fmla="*/ 0 h 6858000"/>
              <a:gd name="connsiteX7" fmla="*/ 4661522 w 4661522"/>
              <a:gd name="connsiteY7" fmla="*/ 6858000 h 6858000"/>
              <a:gd name="connsiteX8" fmla="*/ 0 w 4661522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61522" h="6858000">
                <a:moveTo>
                  <a:pt x="2467712" y="2137129"/>
                </a:moveTo>
                <a:cubicBezTo>
                  <a:pt x="1598955" y="2137129"/>
                  <a:pt x="894688" y="2810904"/>
                  <a:pt x="894688" y="3642047"/>
                </a:cubicBezTo>
                <a:cubicBezTo>
                  <a:pt x="894688" y="4473190"/>
                  <a:pt x="1598955" y="5146965"/>
                  <a:pt x="2467712" y="5146965"/>
                </a:cubicBezTo>
                <a:cubicBezTo>
                  <a:pt x="3336469" y="5146965"/>
                  <a:pt x="4040736" y="4473190"/>
                  <a:pt x="4040736" y="3642047"/>
                </a:cubicBezTo>
                <a:cubicBezTo>
                  <a:pt x="4040736" y="2810904"/>
                  <a:pt x="3336469" y="2137129"/>
                  <a:pt x="2467712" y="2137129"/>
                </a:cubicBezTo>
                <a:close/>
                <a:moveTo>
                  <a:pt x="0" y="0"/>
                </a:moveTo>
                <a:lnTo>
                  <a:pt x="4661522" y="0"/>
                </a:lnTo>
                <a:lnTo>
                  <a:pt x="466152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6B7F61-81CF-45A0-854A-32A2673E24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1522" y="2131266"/>
            <a:ext cx="6006477" cy="1539688"/>
          </a:xfrm>
        </p:spPr>
        <p:txBody>
          <a:bodyPr anchor="ctr">
            <a:normAutofit/>
          </a:bodyPr>
          <a:lstStyle>
            <a:lvl1pPr algn="l">
              <a:defRPr sz="52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575C7C-B11E-4ABE-AC2D-01D098844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61522" y="3796336"/>
            <a:ext cx="6006477" cy="1461463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51E2517E-D2DB-4252-889D-355A2A7B027C}"/>
              </a:ext>
            </a:extLst>
          </p:cNvPr>
          <p:cNvSpPr/>
          <p:nvPr userDrawn="1"/>
        </p:nvSpPr>
        <p:spPr>
          <a:xfrm>
            <a:off x="8580647" y="5488360"/>
            <a:ext cx="874930" cy="8381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6F7F6F1-4157-42F4-973B-C3587C3E9FDC}"/>
              </a:ext>
            </a:extLst>
          </p:cNvPr>
          <p:cNvSpPr/>
          <p:nvPr userDrawn="1"/>
        </p:nvSpPr>
        <p:spPr>
          <a:xfrm>
            <a:off x="9566764" y="5488360"/>
            <a:ext cx="874930" cy="8381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9E40D024-EDB9-451A-80E0-BFCE26731E68}"/>
              </a:ext>
            </a:extLst>
          </p:cNvPr>
          <p:cNvSpPr/>
          <p:nvPr userDrawn="1"/>
        </p:nvSpPr>
        <p:spPr>
          <a:xfrm>
            <a:off x="10552881" y="5488360"/>
            <a:ext cx="874930" cy="8381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585797F-F03C-404F-A261-55ADDA4A3B1D}"/>
              </a:ext>
            </a:extLst>
          </p:cNvPr>
          <p:cNvSpPr/>
          <p:nvPr userDrawn="1"/>
        </p:nvSpPr>
        <p:spPr>
          <a:xfrm>
            <a:off x="894688" y="2137129"/>
            <a:ext cx="3146047" cy="3009836"/>
          </a:xfrm>
          <a:prstGeom prst="ellipse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 w="76200">
                <a:solidFill>
                  <a:schemeClr val="tx1"/>
                </a:solidFill>
              </a:ln>
              <a:noFill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48C722E-DA53-467E-A139-D2358991E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225" y="285221"/>
            <a:ext cx="1497481" cy="104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51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854326-A563-42C8-A6AF-810AAD7A4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04210C-4533-40B2-B788-D50E16EC3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pPr/>
              <a:t>24.08.2021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D147C6-56F4-495C-9773-036E5531C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E7AC3F2-3DF4-457D-87A1-D57CE5C0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4F2F44B-8CA0-4F37-9EED-093C81A5B1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0399" y="2002226"/>
            <a:ext cx="9730111" cy="3988174"/>
          </a:xfrm>
        </p:spPr>
        <p:txBody>
          <a:bodyPr/>
          <a:lstStyle>
            <a:lvl1pPr marL="358775" indent="-358775">
              <a:buClr>
                <a:schemeClr val="accent1">
                  <a:lumMod val="50000"/>
                </a:schemeClr>
              </a:buClr>
              <a:buFont typeface="Courier New" panose="02070309020205020404" pitchFamily="49" charset="0"/>
              <a:buChar char="o"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536575" indent="0">
              <a:buClr>
                <a:schemeClr val="accent1">
                  <a:lumMod val="50000"/>
                </a:schemeClr>
              </a:buClr>
              <a:buFontTx/>
              <a:buNone/>
              <a:defRPr/>
            </a:lvl2pPr>
            <a:lvl3pPr marL="895350" indent="-179388">
              <a:buClr>
                <a:schemeClr val="accent1">
                  <a:lumMod val="50000"/>
                </a:schemeClr>
              </a:buClr>
              <a:buFontTx/>
              <a:buNone/>
              <a:defRPr/>
            </a:lvl3pPr>
            <a:lvl4pPr marL="1074738" indent="-179388">
              <a:buClr>
                <a:schemeClr val="accent1">
                  <a:lumMod val="50000"/>
                </a:schemeClr>
              </a:buClr>
              <a:buFontTx/>
              <a:buNone/>
              <a:defRPr/>
            </a:lvl4pPr>
            <a:lvl5pPr marL="1252538" indent="-177800">
              <a:buClr>
                <a:schemeClr val="accent1">
                  <a:lumMod val="50000"/>
                </a:schemeClr>
              </a:buClr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60DADF2-F595-45FB-9B37-8EFC84D1ACA8}"/>
              </a:ext>
            </a:extLst>
          </p:cNvPr>
          <p:cNvSpPr/>
          <p:nvPr userDrawn="1"/>
        </p:nvSpPr>
        <p:spPr>
          <a:xfrm>
            <a:off x="8580647" y="5488360"/>
            <a:ext cx="874930" cy="8381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EE2C838A-FEDC-4EAD-A032-F8D1DB65A34C}"/>
              </a:ext>
            </a:extLst>
          </p:cNvPr>
          <p:cNvSpPr/>
          <p:nvPr userDrawn="1"/>
        </p:nvSpPr>
        <p:spPr>
          <a:xfrm>
            <a:off x="9566764" y="5488360"/>
            <a:ext cx="874930" cy="8381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0E483ECF-7A21-4138-95AB-F733A8B8649C}"/>
              </a:ext>
            </a:extLst>
          </p:cNvPr>
          <p:cNvSpPr/>
          <p:nvPr userDrawn="1"/>
        </p:nvSpPr>
        <p:spPr>
          <a:xfrm>
            <a:off x="10552881" y="5488360"/>
            <a:ext cx="874930" cy="8381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24D13A2-98E2-4A58-AAAD-71B1430C5ABE}"/>
              </a:ext>
            </a:extLst>
          </p:cNvPr>
          <p:cNvSpPr/>
          <p:nvPr userDrawn="1"/>
        </p:nvSpPr>
        <p:spPr>
          <a:xfrm>
            <a:off x="709200" y="874800"/>
            <a:ext cx="856800" cy="856800"/>
          </a:xfrm>
          <a:prstGeom prst="ellipse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 w="76200">
                <a:solidFill>
                  <a:schemeClr val="tx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64873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B759F-24D9-40DD-9E64-9EC8D4C7E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00" y="867601"/>
            <a:ext cx="9730112" cy="9036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289F32-9D33-4754-B530-6DF13E63E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938A8A-338A-4EEF-B1AD-A767231A7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3141C4-804F-4567-B52C-7A0701075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A7E535-C422-464F-A7AB-F2AC813EF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FBFD0CE-7079-4E87-AB59-8FF8ED3AAFE9}"/>
              </a:ext>
            </a:extLst>
          </p:cNvPr>
          <p:cNvSpPr/>
          <p:nvPr userDrawn="1"/>
        </p:nvSpPr>
        <p:spPr>
          <a:xfrm>
            <a:off x="707869" y="875748"/>
            <a:ext cx="857644" cy="8576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39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titel 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5C5F4-E35D-4006-99F4-170003AB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206" y="1709738"/>
            <a:ext cx="9431244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FFB4F3-5268-4FE7-A3B6-D3EA754EA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6206" y="4589463"/>
            <a:ext cx="943124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9C7D99-2BD7-4B22-A3E4-5F9F83DE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fld id="{E0362D40-E3CA-4E69-9285-FB28404A77A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3B143A7-ABA8-4536-8453-D9026398BFDB}"/>
              </a:ext>
            </a:extLst>
          </p:cNvPr>
          <p:cNvSpPr/>
          <p:nvPr userDrawn="1"/>
        </p:nvSpPr>
        <p:spPr>
          <a:xfrm>
            <a:off x="707869" y="830990"/>
            <a:ext cx="857644" cy="85764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341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titel dun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5C5F4-E35D-4006-99F4-170003AB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206" y="1709738"/>
            <a:ext cx="9431244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FFB4F3-5268-4FE7-A3B6-D3EA754EA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6206" y="4589463"/>
            <a:ext cx="943124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9C7D99-2BD7-4B22-A3E4-5F9F83DE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fld id="{E0362D40-E3CA-4E69-9285-FB28404A77A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3B143A7-ABA8-4536-8453-D9026398BFDB}"/>
              </a:ext>
            </a:extLst>
          </p:cNvPr>
          <p:cNvSpPr/>
          <p:nvPr userDrawn="1"/>
        </p:nvSpPr>
        <p:spPr>
          <a:xfrm>
            <a:off x="707869" y="830990"/>
            <a:ext cx="857644" cy="8576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68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titel h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65C5F4-E35D-4006-99F4-170003ABB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206" y="1709738"/>
            <a:ext cx="9431244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FFB4F3-5268-4FE7-A3B6-D3EA754EA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16206" y="4589463"/>
            <a:ext cx="943124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9C7D99-2BD7-4B22-A3E4-5F9F83DE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C3B143A7-ABA8-4536-8453-D9026398BFDB}"/>
              </a:ext>
            </a:extLst>
          </p:cNvPr>
          <p:cNvSpPr/>
          <p:nvPr userDrawn="1"/>
        </p:nvSpPr>
        <p:spPr>
          <a:xfrm>
            <a:off x="707869" y="830990"/>
            <a:ext cx="857644" cy="85764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25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B12E2-B87F-4589-8F39-31264729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462" y="867600"/>
            <a:ext cx="9595338" cy="8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B6F4E0-323C-4EA6-A3C4-54F2C702B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5491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A3B39E-FE94-4BE3-AE90-360D24E80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54918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65F87B-114C-454E-9A46-BC9A4EDC3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77D6B7-4552-4D57-953D-2F6C0D05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162B15-D6A6-4E93-A724-443619EB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3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44B744-3EA5-4B7E-896D-823BD8D60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00" y="866776"/>
            <a:ext cx="9594000" cy="823912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F58621-3EC9-458D-9F3D-3E5E0E590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3DC836-204B-4238-A614-B8D263503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8F05CC-6286-4BE4-A9DA-48A4F97F4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ABE8CAC-DE34-455E-A7FD-519214B7E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5365997-5CA0-425D-8D97-26FBFBEFA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50570-E226-4C82-A399-E566F61772ED}" type="datetimeFigureOut">
              <a:rPr lang="de-DE" smtClean="0"/>
              <a:t>24.08.2021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02D04D4-651A-411A-9634-D38CE53C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D913648-68B3-440B-A808-FA6E0F67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62D40-E3CA-4E69-9285-FB28404A77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6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97301A34-5B52-4E0A-90D0-423AC503738D}"/>
              </a:ext>
            </a:extLst>
          </p:cNvPr>
          <p:cNvSpPr/>
          <p:nvPr userDrawn="1"/>
        </p:nvSpPr>
        <p:spPr>
          <a:xfrm>
            <a:off x="488573" y="637965"/>
            <a:ext cx="11349324" cy="511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A22009F-3729-4BF0-8740-F1EADF742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00" y="867600"/>
            <a:ext cx="9730112" cy="859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E4F57F-0036-488E-85C1-CD71664D4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652312" cy="3942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986442-CCDD-44F8-98AA-55AFAA7D01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8573" y="6372433"/>
            <a:ext cx="1145245" cy="308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3C50570-E226-4C82-A399-E566F61772ED}" type="datetimeFigureOut">
              <a:rPr lang="de-DE" smtClean="0"/>
              <a:pPr/>
              <a:t>24.08.2021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0F0874-69A8-4294-9E42-E10E09CBE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16206" y="6372433"/>
            <a:ext cx="6237194" cy="308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D062F0A-C885-4CCF-AB27-1ECB74CC3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6152" y="6372433"/>
            <a:ext cx="931745" cy="308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0362D40-E3CA-4E69-9285-FB28404A77A4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8" name="Grafik 7" descr="Ein Bild, das Zeichnung, Teller enthält.&#10;&#10;Automatisch generierte Beschreibung">
            <a:extLst>
              <a:ext uri="{FF2B5EF4-FFF2-40B4-BE49-F238E27FC236}">
                <a16:creationId xmlns:a16="http://schemas.microsoft.com/office/drawing/2014/main" id="{3E1F5930-3AFC-4564-B9A6-FC81402F22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621" y="208873"/>
            <a:ext cx="1670315" cy="401370"/>
          </a:xfrm>
          <a:prstGeom prst="rect">
            <a:avLst/>
          </a:prstGeom>
        </p:spPr>
      </p:pic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62DA7241-D1FD-4F2B-B960-042225C0EF1D}"/>
              </a:ext>
            </a:extLst>
          </p:cNvPr>
          <p:cNvSpPr/>
          <p:nvPr userDrawn="1"/>
        </p:nvSpPr>
        <p:spPr>
          <a:xfrm>
            <a:off x="488573" y="6097721"/>
            <a:ext cx="11349324" cy="511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7A8CC33-A809-430E-AEA4-583AB689CA3C}"/>
              </a:ext>
            </a:extLst>
          </p:cNvPr>
          <p:cNvSpPr/>
          <p:nvPr userDrawn="1"/>
        </p:nvSpPr>
        <p:spPr>
          <a:xfrm>
            <a:off x="8580647" y="5488360"/>
            <a:ext cx="874930" cy="8381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7DAC2AA-4321-463B-990A-5542A3C75BE1}"/>
              </a:ext>
            </a:extLst>
          </p:cNvPr>
          <p:cNvSpPr/>
          <p:nvPr userDrawn="1"/>
        </p:nvSpPr>
        <p:spPr>
          <a:xfrm>
            <a:off x="9566764" y="5488360"/>
            <a:ext cx="874930" cy="83819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3CDBA96-5673-492D-A37E-F0AB178AE3C7}"/>
              </a:ext>
            </a:extLst>
          </p:cNvPr>
          <p:cNvSpPr/>
          <p:nvPr userDrawn="1"/>
        </p:nvSpPr>
        <p:spPr>
          <a:xfrm>
            <a:off x="10552881" y="5488360"/>
            <a:ext cx="874930" cy="83819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79CC282-BF7F-4376-9A59-E85078722CD3}"/>
              </a:ext>
            </a:extLst>
          </p:cNvPr>
          <p:cNvSpPr/>
          <p:nvPr userDrawn="1"/>
        </p:nvSpPr>
        <p:spPr>
          <a:xfrm>
            <a:off x="707869" y="830990"/>
            <a:ext cx="857644" cy="85764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820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0" r:id="rId4"/>
    <p:sldLayoutId id="2147483651" r:id="rId5"/>
    <p:sldLayoutId id="2147483659" r:id="rId6"/>
    <p:sldLayoutId id="2147483658" r:id="rId7"/>
    <p:sldLayoutId id="2147483652" r:id="rId8"/>
    <p:sldLayoutId id="2147483653" r:id="rId9"/>
    <p:sldLayoutId id="2147483654" r:id="rId10"/>
    <p:sldLayoutId id="2147483661" r:id="rId11"/>
    <p:sldLayoutId id="2147483655" r:id="rId12"/>
    <p:sldLayoutId id="2147483660" r:id="rId13"/>
    <p:sldLayoutId id="2147483656" r:id="rId14"/>
    <p:sldLayoutId id="214748365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35560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719138" indent="-1809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893763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076325" indent="-1825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2FAC351-D694-4516-8160-24A58872DD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de-DE" dirty="0"/>
              <a:t>Excel Projekte I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CE4E6165-0ABA-4026-940C-D1DD03C34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de-DE" dirty="0"/>
              <a:t>Wiederkehrende Aufgaben und Projekte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51E4276-C4D3-49A4-90DA-AD20BC98768E}"/>
              </a:ext>
            </a:extLst>
          </p:cNvPr>
          <p:cNvSpPr txBox="1"/>
          <p:nvPr/>
        </p:nvSpPr>
        <p:spPr>
          <a:xfrm>
            <a:off x="3047475" y="3245910"/>
            <a:ext cx="60949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3005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7F3CE5A-96C0-45FD-A14A-062A35A9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Originale Quelldaten beibehalten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098D4C0-CD7A-455A-AAF5-A326DAE7E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Wo kommen diese Daten her?</a:t>
            </a:r>
          </a:p>
          <a:p>
            <a:pPr lvl="1"/>
            <a:r>
              <a:rPr lang="de-AT" dirty="0"/>
              <a:t>Bei Daten, die aus Tools exportiert werden, ist anzunehmen, dass sie immer den gleichen Aufbau haben </a:t>
            </a:r>
            <a:r>
              <a:rPr lang="de-AT" dirty="0">
                <a:sym typeface="Wingdings" panose="05000000000000000000" pitchFamily="2" charset="2"/>
              </a:rPr>
              <a:t> diesen Aufbau gilt es, unverändert zu erhalten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Bei Daten, die händisch zusammengestellt wurden, ist das meistens nicht der Fall  man kann eine Art Vorlage/Formular festlegen, das in Zukunft verwendet werden soll</a:t>
            </a:r>
          </a:p>
          <a:p>
            <a:r>
              <a:rPr lang="de-AT" dirty="0">
                <a:sym typeface="Wingdings" panose="05000000000000000000" pitchFamily="2" charset="2"/>
              </a:rPr>
              <a:t>Daten neu einlesen / neue Daten einlesen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Je nach angewandter Technik, eventuell nur Kopieren  siehe </a:t>
            </a:r>
            <a:r>
              <a:rPr lang="de-AT" dirty="0" err="1">
                <a:sym typeface="Wingdings" panose="05000000000000000000" pitchFamily="2" charset="2"/>
              </a:rPr>
              <a:t>Staging</a:t>
            </a:r>
            <a:r>
              <a:rPr lang="de-AT" dirty="0">
                <a:sym typeface="Wingdings" panose="05000000000000000000" pitchFamily="2" charset="2"/>
              </a:rPr>
              <a:t> Area</a:t>
            </a:r>
          </a:p>
        </p:txBody>
      </p:sp>
    </p:spTree>
    <p:extLst>
      <p:ext uri="{BB962C8B-B14F-4D97-AF65-F5344CB8AC3E}">
        <p14:creationId xmlns:p14="http://schemas.microsoft.com/office/powerpoint/2010/main" val="3977152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B3D41-E348-4E6A-87F2-9AF71FEA0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Wie kommen die Daten ins Projekt?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3DD115-5636-45E0-9F34-DCD0E0360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Den Inhalt eines Arbeitsblatts eins zu eins nach INPUT kopieren</a:t>
            </a:r>
          </a:p>
          <a:p>
            <a:r>
              <a:rPr lang="de-AT" dirty="0"/>
              <a:t>Eine CSV-Datei öffnen und den Inhalt eins zu eins nach INPUT kopieren</a:t>
            </a:r>
          </a:p>
          <a:p>
            <a:r>
              <a:rPr lang="de-AT" dirty="0"/>
              <a:t>Externe Bezüge auf andere Dateien setzen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nur, wenn es sich um wenige Zellen handelt, nicht geeignet für die massenhafte Übernahme von Daten</a:t>
            </a:r>
            <a:endParaRPr lang="de-AT" dirty="0"/>
          </a:p>
          <a:p>
            <a:r>
              <a:rPr lang="de-AT" dirty="0"/>
              <a:t>Ein Datenmodell benutzen</a:t>
            </a:r>
          </a:p>
          <a:p>
            <a:pPr lvl="1"/>
            <a:r>
              <a:rPr lang="de-AT" dirty="0"/>
              <a:t>Datei(en) laden, Auswahl an Spalten treffen, Daten transformieren, filtern usw.</a:t>
            </a:r>
          </a:p>
          <a:p>
            <a:pPr lvl="1"/>
            <a:r>
              <a:rPr lang="de-AT" dirty="0"/>
              <a:t>Datenmodelle werden in Projekte II behandelt</a:t>
            </a:r>
          </a:p>
        </p:txBody>
      </p:sp>
    </p:spTree>
    <p:extLst>
      <p:ext uri="{BB962C8B-B14F-4D97-AF65-F5344CB8AC3E}">
        <p14:creationId xmlns:p14="http://schemas.microsoft.com/office/powerpoint/2010/main" val="2958044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9BB08E-E96B-4087-8369-868DA688A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JOIN statt REPLACE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D5D13DE8-6325-488C-A1C2-643C93A79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Texte niemals verändern, immer mittels Zuweisung über eine Referenztabelle vorgehen (STAGING)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7CA706-34EF-4FDE-929C-C4B7593053C7}"/>
              </a:ext>
            </a:extLst>
          </p:cNvPr>
          <p:cNvSpPr txBox="1"/>
          <p:nvPr/>
        </p:nvSpPr>
        <p:spPr>
          <a:xfrm>
            <a:off x="1850799" y="2379712"/>
            <a:ext cx="120500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chemeClr val="accent6"/>
                </a:solidFill>
              </a:rPr>
              <a:t>Regel</a:t>
            </a:r>
          </a:p>
          <a:p>
            <a:pPr algn="ctr"/>
            <a:r>
              <a:rPr lang="de-AT" sz="12000" dirty="0">
                <a:solidFill>
                  <a:srgbClr val="C0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01668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7967DF7-3F32-4506-8752-653A695D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JOIN statt REPLACE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C803514-A9C4-4C4C-A756-3C21D90F8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Bezeichnungen für Items nicht in allen Quellen gleich</a:t>
            </a:r>
          </a:p>
          <a:p>
            <a:pPr lvl="1"/>
            <a:r>
              <a:rPr lang="de-AT" dirty="0"/>
              <a:t>Niemals mit Suchen &amp; Ersetzen anpassen, statt dessen </a:t>
            </a:r>
            <a:r>
              <a:rPr lang="de-AT" dirty="0" err="1"/>
              <a:t>Matching</a:t>
            </a:r>
            <a:r>
              <a:rPr lang="de-AT" dirty="0"/>
              <a:t>-Tabellen benutzen!</a:t>
            </a:r>
          </a:p>
          <a:p>
            <a:r>
              <a:rPr lang="de-AT" dirty="0"/>
              <a:t>Gruppierung erforderlich, die in den Daten nicht vorhanden sind</a:t>
            </a:r>
          </a:p>
          <a:p>
            <a:pPr lvl="1"/>
            <a:r>
              <a:rPr lang="de-AT" dirty="0"/>
              <a:t>Nicht händisch zuordnen, gleichfalls über </a:t>
            </a:r>
            <a:r>
              <a:rPr lang="de-AT" dirty="0" err="1"/>
              <a:t>Matching</a:t>
            </a:r>
            <a:r>
              <a:rPr lang="de-AT" dirty="0"/>
              <a:t>-Tabellen lösen</a:t>
            </a:r>
          </a:p>
          <a:p>
            <a:r>
              <a:rPr lang="de-AT" dirty="0"/>
              <a:t>Merkmale zuweisen, die für die Auswertung benötigt werden</a:t>
            </a:r>
          </a:p>
          <a:p>
            <a:pPr lvl="1"/>
            <a:r>
              <a:rPr lang="de-AT" dirty="0"/>
              <a:t>Nicht händisch zuordnen, gleichfalls über </a:t>
            </a:r>
            <a:r>
              <a:rPr lang="de-AT" dirty="0" err="1"/>
              <a:t>Matching</a:t>
            </a:r>
            <a:r>
              <a:rPr lang="de-AT" dirty="0"/>
              <a:t>-Tabellen lösen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5328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F45E4-F6BD-4FF3-AA3B-43A9858E2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Warum REPLACE ein Problem ist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011682-E80E-4E48-93A6-C7E0E8219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Suchen &amp; Ersetzen (oder einfach „ausbessern“)</a:t>
            </a:r>
          </a:p>
          <a:p>
            <a:pPr lvl="1"/>
            <a:r>
              <a:rPr lang="de-AT" dirty="0"/>
              <a:t>Der Prozess hinterlässt keine dauerhaften Spuren </a:t>
            </a:r>
            <a:r>
              <a:rPr lang="de-AT" dirty="0">
                <a:sym typeface="Wingdings" panose="05000000000000000000" pitchFamily="2" charset="2"/>
              </a:rPr>
              <a:t> man </a:t>
            </a:r>
            <a:r>
              <a:rPr lang="de-AT" dirty="0" err="1">
                <a:sym typeface="Wingdings" panose="05000000000000000000" pitchFamily="2" charset="2"/>
              </a:rPr>
              <a:t>weiss</a:t>
            </a:r>
            <a:r>
              <a:rPr lang="de-AT" dirty="0">
                <a:sym typeface="Wingdings" panose="05000000000000000000" pitchFamily="2" charset="2"/>
              </a:rPr>
              <a:t> später nicht mehr, was genau gemacht wurde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Die einzelnen Schritte sind nicht </a:t>
            </a:r>
            <a:r>
              <a:rPr lang="de-AT" dirty="0" err="1">
                <a:sym typeface="Wingdings" panose="05000000000000000000" pitchFamily="2" charset="2"/>
              </a:rPr>
              <a:t>replay</a:t>
            </a:r>
            <a:r>
              <a:rPr lang="de-AT" dirty="0">
                <a:sym typeface="Wingdings" panose="05000000000000000000" pitchFamily="2" charset="2"/>
              </a:rPr>
              <a:t>-fähig  alles muss vollständig nochmal gemacht werden (inkl. dem Aufwand, zu prüfen, ob es vollständig ist)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Fehleranfällig, da nicht garantiert ist, dass wirklich jede Kleinigkeit exakt gleich wiederholt wird</a:t>
            </a:r>
          </a:p>
          <a:p>
            <a:r>
              <a:rPr lang="de-AT" dirty="0"/>
              <a:t>Keine Dokumentation und damit für andere nicht nachvollziehbar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35643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EDF2A-CEEC-45AA-B3EF-7815DC472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Mehrere INPUTs getrennt halten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89EEB7-9DC4-43E7-B4EA-B139E061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Sind mehrere Datenquellen im Spiel, diese als getrennte INPUT-Bereiche anlegen</a:t>
            </a:r>
          </a:p>
          <a:p>
            <a:pPr lvl="1"/>
            <a:r>
              <a:rPr lang="de-AT" dirty="0"/>
              <a:t>Das gilt auch für Hilfs- und MATCHING-Tabellen</a:t>
            </a:r>
          </a:p>
          <a:p>
            <a:pPr lvl="1"/>
            <a:r>
              <a:rPr lang="de-AT" dirty="0"/>
              <a:t>Eventuell kann man mehrere kleine Tabellen auf einem Blatt zusammenfassen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5251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9BB08E-E96B-4087-8369-868DA688A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STAGING verwenden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D5D13DE8-6325-488C-A1C2-643C93A79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Zwischenschritt, der Daten auswählt, damit nicht im Original verändert werden muss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7CA706-34EF-4FDE-929C-C4B7593053C7}"/>
              </a:ext>
            </a:extLst>
          </p:cNvPr>
          <p:cNvSpPr txBox="1"/>
          <p:nvPr/>
        </p:nvSpPr>
        <p:spPr>
          <a:xfrm>
            <a:off x="1850799" y="2379712"/>
            <a:ext cx="120500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chemeClr val="accent6"/>
                </a:solidFill>
              </a:rPr>
              <a:t>Regel</a:t>
            </a:r>
          </a:p>
          <a:p>
            <a:pPr algn="ctr"/>
            <a:r>
              <a:rPr lang="de-AT" sz="12000" dirty="0">
                <a:solidFill>
                  <a:srgbClr val="C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314278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7967DF7-3F32-4506-8752-653A695D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ist eine STAGING Area?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C803514-A9C4-4C4C-A756-3C21D90F8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Die Bühne vorbereiten, für das, was gemacht werden soll</a:t>
            </a:r>
          </a:p>
          <a:p>
            <a:pPr lvl="1"/>
            <a:r>
              <a:rPr lang="de-AT" dirty="0"/>
              <a:t>Spalten verknüpfen, die gebraucht werden, überflüssige weglassen</a:t>
            </a:r>
          </a:p>
          <a:p>
            <a:pPr lvl="1"/>
            <a:r>
              <a:rPr lang="de-AT" dirty="0"/>
              <a:t>Datenumwandlungen</a:t>
            </a:r>
          </a:p>
          <a:p>
            <a:pPr lvl="1"/>
            <a:r>
              <a:rPr lang="de-AT" dirty="0"/>
              <a:t>Zusätzliche Spalten/Zeilen mit Formeln einfügen</a:t>
            </a:r>
          </a:p>
          <a:p>
            <a:pPr lvl="1"/>
            <a:r>
              <a:rPr lang="de-AT" dirty="0"/>
              <a:t>Notwendige bzw. ratsame Kontrollfunktionen hier einbauen</a:t>
            </a:r>
          </a:p>
          <a:p>
            <a:r>
              <a:rPr lang="de-AT" dirty="0"/>
              <a:t>Keine Formatierung, das ist kein OUTPUT</a:t>
            </a:r>
          </a:p>
          <a:p>
            <a:pPr lvl="1"/>
            <a:r>
              <a:rPr lang="de-AT" dirty="0"/>
              <a:t>nur was der Lesbarkeit dient bzw. für die Datenkontrolle hilfreich ist</a:t>
            </a:r>
          </a:p>
          <a:p>
            <a:r>
              <a:rPr lang="de-AT" dirty="0"/>
              <a:t>Bei einfachen Quelldaten kann STAGING durchaus beim INPUT integriert werden</a:t>
            </a:r>
          </a:p>
        </p:txBody>
      </p:sp>
    </p:spTree>
    <p:extLst>
      <p:ext uri="{BB962C8B-B14F-4D97-AF65-F5344CB8AC3E}">
        <p14:creationId xmlns:p14="http://schemas.microsoft.com/office/powerpoint/2010/main" val="1997610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37D5E-33C1-4879-A915-3EE81F7E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Bei Kombination von INPUT und STAGING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97E7E-596F-463C-A2D7-E6649B72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69817" cy="3942896"/>
          </a:xfrm>
        </p:spPr>
        <p:txBody>
          <a:bodyPr/>
          <a:lstStyle/>
          <a:p>
            <a:r>
              <a:rPr lang="de-AT" dirty="0"/>
              <a:t>LEFT STAGING AREA</a:t>
            </a:r>
          </a:p>
          <a:p>
            <a:pPr lvl="1"/>
            <a:r>
              <a:rPr lang="de-AT" dirty="0"/>
              <a:t>Für alles, was ganze Spalten betrifft: immer LINKS von den Daten zusätzliche Spalten einfügen</a:t>
            </a:r>
          </a:p>
          <a:p>
            <a:r>
              <a:rPr lang="de-AT" dirty="0"/>
              <a:t>TOP STAGING AREA</a:t>
            </a:r>
          </a:p>
          <a:p>
            <a:pPr lvl="1"/>
            <a:r>
              <a:rPr lang="de-AT" dirty="0"/>
              <a:t>Für alles, was Zeilen betrifft (z.B. Summe einer Spalte), oberhalb der Daten zusätzliche Zeilen einfügen</a:t>
            </a:r>
          </a:p>
          <a:p>
            <a:pPr lvl="1"/>
            <a:endParaRPr lang="de-AT" dirty="0"/>
          </a:p>
        </p:txBody>
      </p:sp>
      <p:pic>
        <p:nvPicPr>
          <p:cNvPr id="5" name="Grafik 4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B7E99BF-7368-49CF-8C64-0AE8C9EA62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19" y="1825625"/>
            <a:ext cx="5576393" cy="318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05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7EFA2-347D-4F03-BEB8-A1691C8E5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GLOBALE Daten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C8C1CB-EB60-4422-8E01-E0BE1A33E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Daten, die nicht direkt aus den Quellen stammen, aber für das Projekt wichtig sind</a:t>
            </a:r>
          </a:p>
          <a:p>
            <a:pPr lvl="1"/>
            <a:r>
              <a:rPr lang="de-AT" dirty="0"/>
              <a:t>z.B. Berechnungsvariablen wie Steuer, Zielgruppen-Größe und andere Eckdaten, die bei Berechnungen verwendet werden sollen</a:t>
            </a:r>
          </a:p>
          <a:p>
            <a:pPr lvl="1"/>
            <a:r>
              <a:rPr lang="de-AT" dirty="0"/>
              <a:t>Einzelne Zellen und Tabellen zusammengehöriger Zellen mittels NAMEN von ihrer Zellposition entkoppeln </a:t>
            </a:r>
            <a:r>
              <a:rPr lang="de-AT" dirty="0">
                <a:sym typeface="Wingdings" panose="05000000000000000000" pitchFamily="2" charset="2"/>
              </a:rPr>
              <a:t> also Name „</a:t>
            </a:r>
            <a:r>
              <a:rPr lang="de-AT" dirty="0" err="1">
                <a:sym typeface="Wingdings" panose="05000000000000000000" pitchFamily="2" charset="2"/>
              </a:rPr>
              <a:t>SteuerSatz</a:t>
            </a:r>
            <a:r>
              <a:rPr lang="de-AT" dirty="0">
                <a:sym typeface="Wingdings" panose="05000000000000000000" pitchFamily="2" charset="2"/>
              </a:rPr>
              <a:t>“ statt Zellbezug „D4“…</a:t>
            </a:r>
          </a:p>
          <a:p>
            <a:r>
              <a:rPr lang="de-AT" dirty="0">
                <a:sym typeface="Wingdings" panose="05000000000000000000" pitchFamily="2" charset="2"/>
              </a:rPr>
              <a:t>Solche Werte sollten niemals direkt in Formeln eingefügt werden, sondern als benannte Variablen angelegt sein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Die Formeln sind damit besser lesbar, man kann den Wert einfach anpassen usw.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466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82FFFD61-9EE8-42BC-8799-1AE1F0974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Übersicht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11108BA-E73F-4887-97A7-A7A6615C58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Die Probleme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207826F3-EAAA-46D6-8BC1-596EDB94043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AT" dirty="0"/>
              <a:t>Projekt kommt immer wieder</a:t>
            </a:r>
          </a:p>
          <a:p>
            <a:r>
              <a:rPr lang="de-AT" dirty="0"/>
              <a:t>Projekt wird sich weiter entwickeln</a:t>
            </a:r>
          </a:p>
          <a:p>
            <a:r>
              <a:rPr lang="de-AT" dirty="0"/>
              <a:t>Nicht jedes Mal neu darüber nachdenken müssen</a:t>
            </a:r>
          </a:p>
          <a:p>
            <a:r>
              <a:rPr lang="de-AT" dirty="0"/>
              <a:t>In Zukunft Zeit sparen</a:t>
            </a:r>
          </a:p>
          <a:p>
            <a:r>
              <a:rPr lang="de-AT" dirty="0"/>
              <a:t>Monkey Work reduzieren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2BE2369-F5CD-4AA8-8941-3B169D444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AT" dirty="0"/>
              <a:t>Der Lösungsansatz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65877094-A052-443F-90C0-A98EE5D8CE9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AT" dirty="0"/>
              <a:t>Strukturierte Projektanlage</a:t>
            </a:r>
          </a:p>
          <a:p>
            <a:r>
              <a:rPr lang="de-AT" dirty="0"/>
              <a:t>Entwicklung von Gewohnheiten</a:t>
            </a:r>
          </a:p>
          <a:p>
            <a:r>
              <a:rPr lang="de-AT" dirty="0" err="1"/>
              <a:t>Stay</a:t>
            </a:r>
            <a:r>
              <a:rPr lang="de-AT" dirty="0"/>
              <a:t> on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safe</a:t>
            </a:r>
            <a:r>
              <a:rPr lang="de-AT" dirty="0"/>
              <a:t> </a:t>
            </a:r>
            <a:r>
              <a:rPr lang="de-AT" dirty="0" err="1"/>
              <a:t>side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00530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A2B2C9-55E2-467D-9030-ED3260680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Projekte-übergreifende Variablen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48E1F7-6481-4A56-A70B-DCD692D90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Gleiches Projekt für verschiedene Kunden/Produkte etc.</a:t>
            </a:r>
          </a:p>
          <a:p>
            <a:r>
              <a:rPr lang="de-AT" dirty="0"/>
              <a:t>Gemeinsame Variablen, die in allen Projekten gleich lautend sind, in eine eigene Datei auslagern und an einem </a:t>
            </a:r>
            <a:r>
              <a:rPr lang="de-AT" dirty="0" err="1"/>
              <a:t>übergeodneten</a:t>
            </a:r>
            <a:r>
              <a:rPr lang="de-AT" dirty="0"/>
              <a:t> Ort in der Ordnerstruktur ablegen</a:t>
            </a:r>
          </a:p>
          <a:p>
            <a:r>
              <a:rPr lang="de-AT" dirty="0"/>
              <a:t>Mittels Externem Verweis ins Projekt holen, am besten auf einem Arbeitsblatt SETTINGS o.ä.</a:t>
            </a:r>
          </a:p>
        </p:txBody>
      </p:sp>
    </p:spTree>
    <p:extLst>
      <p:ext uri="{BB962C8B-B14F-4D97-AF65-F5344CB8AC3E}">
        <p14:creationId xmlns:p14="http://schemas.microsoft.com/office/powerpoint/2010/main" val="1206506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9BB08E-E96B-4087-8369-868DA688A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1522" y="2131266"/>
            <a:ext cx="6222991" cy="1539688"/>
          </a:xfrm>
        </p:spPr>
        <p:txBody>
          <a:bodyPr/>
          <a:lstStyle/>
          <a:p>
            <a:r>
              <a:rPr lang="de-AT" dirty="0"/>
              <a:t>NAMING Conventions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D5D13DE8-6325-488C-A1C2-643C93A79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Mut zur Pedanterie! Gleiche/gleichartige Dinge in allen Projekten nach einem einheitlichen System benennen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7CA706-34EF-4FDE-929C-C4B7593053C7}"/>
              </a:ext>
            </a:extLst>
          </p:cNvPr>
          <p:cNvSpPr txBox="1"/>
          <p:nvPr/>
        </p:nvSpPr>
        <p:spPr>
          <a:xfrm>
            <a:off x="1850799" y="2379712"/>
            <a:ext cx="120500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chemeClr val="accent6"/>
                </a:solidFill>
              </a:rPr>
              <a:t>Regel</a:t>
            </a:r>
          </a:p>
          <a:p>
            <a:pPr algn="ctr"/>
            <a:r>
              <a:rPr lang="de-AT" sz="12000" dirty="0">
                <a:solidFill>
                  <a:srgbClr val="C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87289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7967DF7-3F32-4506-8752-653A695D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Wozu NAMING CONVENTIONS?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8C803514-A9C4-4C4C-A756-3C21D90F8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Durchdachtes Vorgehen erleichtert die Orientierung</a:t>
            </a:r>
          </a:p>
          <a:p>
            <a:pPr lvl="1"/>
            <a:r>
              <a:rPr lang="de-AT" dirty="0"/>
              <a:t>Wenn man (viel) später wieder in ein Projekt schaut, kennt man sich schnell wieder aus</a:t>
            </a:r>
          </a:p>
          <a:p>
            <a:pPr lvl="1"/>
            <a:r>
              <a:rPr lang="de-AT" dirty="0"/>
              <a:t>Wenn man mehrere Projekte parallel laufen hat, sind sie alle ähnlich aufgebaut und das erleichtert das Zurechtfinden</a:t>
            </a:r>
          </a:p>
          <a:p>
            <a:pPr lvl="1"/>
            <a:r>
              <a:rPr lang="de-AT" dirty="0"/>
              <a:t>Wenn man ein Projekt an jemand übergeben soll, kann man es leichter erklären und vereinfacht die Kommunikation, weil es bereits „Begriffe“ gibt, auf die man sich beziehen kann</a:t>
            </a:r>
          </a:p>
        </p:txBody>
      </p:sp>
    </p:spTree>
    <p:extLst>
      <p:ext uri="{BB962C8B-B14F-4D97-AF65-F5344CB8AC3E}">
        <p14:creationId xmlns:p14="http://schemas.microsoft.com/office/powerpoint/2010/main" val="3457796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1C503-00F1-4800-9422-952A24F35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Beispiele für NAMING im Projekt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9E6096-E9FC-4EC4-86BE-1D96D35D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Sprache</a:t>
            </a:r>
          </a:p>
          <a:p>
            <a:pPr lvl="1"/>
            <a:r>
              <a:rPr lang="de-AT" dirty="0"/>
              <a:t>Es gibt Menschen, die Deutsch oder Englisch bevorzugen oder verwenden müssen </a:t>
            </a:r>
            <a:r>
              <a:rPr lang="de-AT" dirty="0">
                <a:sym typeface="Wingdings" panose="05000000000000000000" pitchFamily="2" charset="2"/>
              </a:rPr>
              <a:t> aber einheitlich!</a:t>
            </a:r>
          </a:p>
          <a:p>
            <a:r>
              <a:rPr lang="de-AT" dirty="0"/>
              <a:t>Was sachlich zusammengehört, gemeinsam benennen</a:t>
            </a:r>
          </a:p>
          <a:p>
            <a:pPr lvl="1"/>
            <a:r>
              <a:rPr lang="de-AT" dirty="0"/>
              <a:t>Unter ein gemeinsames Label fassen, z.B. „Steuer“ für „</a:t>
            </a:r>
            <a:r>
              <a:rPr lang="de-AT" dirty="0" err="1"/>
              <a:t>steuer_satz</a:t>
            </a:r>
            <a:r>
              <a:rPr lang="de-AT" dirty="0"/>
              <a:t>“, „</a:t>
            </a:r>
            <a:r>
              <a:rPr lang="de-AT" dirty="0" err="1"/>
              <a:t>steuer_summe</a:t>
            </a:r>
            <a:r>
              <a:rPr lang="de-AT" dirty="0"/>
              <a:t>“, etc. oder „Kunde“ für „</a:t>
            </a:r>
            <a:r>
              <a:rPr lang="de-AT" dirty="0" err="1"/>
              <a:t>kunde_rabatt</a:t>
            </a:r>
            <a:r>
              <a:rPr lang="de-AT" dirty="0"/>
              <a:t>“, „</a:t>
            </a:r>
            <a:r>
              <a:rPr lang="de-AT" dirty="0" err="1"/>
              <a:t>kunde_name</a:t>
            </a:r>
            <a:r>
              <a:rPr lang="de-AT" dirty="0"/>
              <a:t>“, usw.</a:t>
            </a:r>
          </a:p>
          <a:p>
            <a:pPr lvl="1"/>
            <a:r>
              <a:rPr lang="de-AT" dirty="0"/>
              <a:t>Bei Überschriften oder Spaltenbezeichnungen die gleiche Systematik anwenden</a:t>
            </a:r>
          </a:p>
          <a:p>
            <a:r>
              <a:rPr lang="de-AT" dirty="0"/>
              <a:t>Stil: egal </a:t>
            </a:r>
            <a:r>
              <a:rPr lang="de-AT" dirty="0">
                <a:sym typeface="Wingdings" panose="05000000000000000000" pitchFamily="2" charset="2"/>
              </a:rPr>
              <a:t> aber einheitlich</a:t>
            </a:r>
          </a:p>
          <a:p>
            <a:pPr lvl="1"/>
            <a:r>
              <a:rPr lang="de-AT" dirty="0" err="1">
                <a:sym typeface="Wingdings" panose="05000000000000000000" pitchFamily="2" charset="2"/>
              </a:rPr>
              <a:t>CamelCasing</a:t>
            </a:r>
            <a:r>
              <a:rPr lang="de-AT" dirty="0">
                <a:sym typeface="Wingdings" panose="05000000000000000000" pitchFamily="2" charset="2"/>
              </a:rPr>
              <a:t>, </a:t>
            </a:r>
            <a:r>
              <a:rPr lang="de-AT" dirty="0" err="1">
                <a:sym typeface="Wingdings" panose="05000000000000000000" pitchFamily="2" charset="2"/>
              </a:rPr>
              <a:t>mit_unterstrich</a:t>
            </a:r>
            <a:r>
              <a:rPr lang="de-AT" dirty="0">
                <a:sym typeface="Wingdings" panose="05000000000000000000" pitchFamily="2" charset="2"/>
              </a:rPr>
              <a:t>, usw. erleichtert das Auffinden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05527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BB103-1B5F-421C-A894-6E8C7D58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Zukunftssicher benennen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5FBBB2-3F07-4749-A389-7790DAFC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>
                <a:sym typeface="Wingdings" panose="05000000000000000000" pitchFamily="2" charset="2"/>
              </a:rPr>
              <a:t>Update auf Office 2010: von 64 auf über 32000 Spalten 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dabei wurden viele Namen zerstört, die nur aus 2 oder 3 Buchstaben bestanden, auch solche mit Ziffern hinten dran, da diese Namen nun zu Spaltenadressen wurden</a:t>
            </a:r>
          </a:p>
          <a:p>
            <a:r>
              <a:rPr lang="de-AT" dirty="0"/>
              <a:t>Längere Namen sind zukunftssicher(er)</a:t>
            </a:r>
          </a:p>
          <a:p>
            <a:pPr lvl="1"/>
            <a:r>
              <a:rPr lang="de-AT" dirty="0"/>
              <a:t>Derzeit sind viele Namen aus 3 Buchstaben und nachfolgenden Ziffern von Excel selbst belegt: DEH341 ist eine gültige Zelladresse, UST20 (noch) nicht</a:t>
            </a:r>
          </a:p>
          <a:p>
            <a:pPr lvl="1"/>
            <a:r>
              <a:rPr lang="de-AT" dirty="0"/>
              <a:t>Buchstabenteil mindestens 5 Buchstaben </a:t>
            </a:r>
            <a:r>
              <a:rPr lang="de-AT" dirty="0">
                <a:sym typeface="Wingdings" panose="05000000000000000000" pitchFamily="2" charset="2"/>
              </a:rPr>
              <a:t> da hat Excel noch sehr viel Platz für künftige Erweiterungen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Einsatz von Unterstrichen _ im Namen: so geht z.B. auch UST_20 und ist zukunftssicher</a:t>
            </a:r>
          </a:p>
        </p:txBody>
      </p:sp>
    </p:spTree>
    <p:extLst>
      <p:ext uri="{BB962C8B-B14F-4D97-AF65-F5344CB8AC3E}">
        <p14:creationId xmlns:p14="http://schemas.microsoft.com/office/powerpoint/2010/main" val="4252176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603684-FAB6-4125-B661-06B5CD4D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NAMING CONVENTIONS für das Projekt selbst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ACE1CC-8813-4CD3-A451-A5966FAC6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Versioning</a:t>
            </a:r>
            <a:endParaRPr lang="de-AT" dirty="0"/>
          </a:p>
          <a:p>
            <a:pPr lvl="1"/>
            <a:r>
              <a:rPr lang="de-AT" dirty="0"/>
              <a:t>V1 oder V1.0 je nach Bedarf im Ordner- oder Dateinamen (was mehr Sinn macht)</a:t>
            </a:r>
          </a:p>
          <a:p>
            <a:pPr lvl="1"/>
            <a:r>
              <a:rPr lang="de-AT" dirty="0"/>
              <a:t>Zusätzlich am Ende des Dateinamens das aktuelle Datum JJJJMMTT</a:t>
            </a:r>
          </a:p>
          <a:p>
            <a:pPr lvl="1"/>
            <a:r>
              <a:rPr lang="de-AT" dirty="0"/>
              <a:t>Beispiel:</a:t>
            </a:r>
          </a:p>
          <a:p>
            <a:pPr lvl="2"/>
            <a:r>
              <a:rPr lang="de-AT" dirty="0"/>
              <a:t>MeinProjekt_V2.0_20210808.xlsx: Neue Haupt-Version (z.B. Berechnungen erweitert)</a:t>
            </a:r>
          </a:p>
          <a:p>
            <a:pPr lvl="2"/>
            <a:r>
              <a:rPr lang="de-AT" dirty="0"/>
              <a:t>MeinProjekt_V1.4_20210810.xlsx: es war notwendig, an der alten Version noch was zu tun, die wurde daher wieder unter 1.4 aber mit aktuellem Datum abgelegt</a:t>
            </a:r>
          </a:p>
          <a:p>
            <a:r>
              <a:rPr lang="de-AT" dirty="0"/>
              <a:t>Hinweis </a:t>
            </a:r>
            <a:r>
              <a:rPr lang="de-AT" dirty="0" err="1"/>
              <a:t>Versioning</a:t>
            </a:r>
            <a:r>
              <a:rPr lang="de-AT" dirty="0"/>
              <a:t> und Verarbeitungsmethode</a:t>
            </a:r>
          </a:p>
          <a:p>
            <a:pPr lvl="1"/>
            <a:r>
              <a:rPr lang="de-AT" dirty="0"/>
              <a:t>Nicht alle Verarbeitungsmethoden unterstützen die gleiche Vorgehensweise!</a:t>
            </a:r>
          </a:p>
        </p:txBody>
      </p:sp>
    </p:spTree>
    <p:extLst>
      <p:ext uri="{BB962C8B-B14F-4D97-AF65-F5344CB8AC3E}">
        <p14:creationId xmlns:p14="http://schemas.microsoft.com/office/powerpoint/2010/main" val="1280165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4B8133-61A2-41FD-B76A-9FCF8706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Warum VERSIONING?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CAF7-09F1-49EF-B837-4382EC08B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AT" dirty="0"/>
              <a:t>OK, bei MINI-Projekten vielleicht etwas übers Ziel geschossen</a:t>
            </a:r>
          </a:p>
          <a:p>
            <a:pPr lvl="1"/>
            <a:r>
              <a:rPr lang="de-AT" dirty="0"/>
              <a:t>Reduzierte Form (nur Datum) aber auf jeden Fall: es bleibt so gut wie nie bei einer einzigen Version! NIEMALS „neue Version“ – die ist nämlich schon sehr bald alt…</a:t>
            </a:r>
          </a:p>
          <a:p>
            <a:r>
              <a:rPr lang="de-AT" dirty="0"/>
              <a:t>Bei Projekten, die im Alltag länger laufen werden, auf jeden Fall anzuraten!</a:t>
            </a:r>
          </a:p>
          <a:p>
            <a:r>
              <a:rPr lang="de-AT" dirty="0"/>
              <a:t>Immer ein guter Part der Backup-Strategie</a:t>
            </a:r>
          </a:p>
          <a:p>
            <a:pPr lvl="1"/>
            <a:r>
              <a:rPr lang="de-AT" dirty="0"/>
              <a:t>Erfordert viel Disziplin, ist aber auf die Dauer sehr hilfreich: immer, wenn man einen Schritt umgesetzt und überprüft hat, die aktuelle Datei sichern und eine neue Version der Datei speichern, um damit weiter zu arbeiten</a:t>
            </a:r>
          </a:p>
          <a:p>
            <a:pPr lvl="1"/>
            <a:r>
              <a:rPr lang="de-AT" dirty="0"/>
              <a:t>Wenn was schief geht oder sich ein Lösungsansatz als nicht zielführend herausstellt, greift man auf den Schritt davor zurück, statt vieles wieder </a:t>
            </a:r>
            <a:r>
              <a:rPr lang="de-AT" dirty="0" err="1"/>
              <a:t>rückbauen</a:t>
            </a:r>
            <a:r>
              <a:rPr lang="de-AT" dirty="0"/>
              <a:t> zu müssen</a:t>
            </a:r>
          </a:p>
        </p:txBody>
      </p:sp>
    </p:spTree>
    <p:extLst>
      <p:ext uri="{BB962C8B-B14F-4D97-AF65-F5344CB8AC3E}">
        <p14:creationId xmlns:p14="http://schemas.microsoft.com/office/powerpoint/2010/main" val="34555973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C05594-C9B3-4BD9-9810-0FB8B1367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VERSIONING Tipps (1)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362272-B621-48B8-A221-3EFED73C4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/>
              <a:t>Major Version (vor dem Punkt)</a:t>
            </a:r>
          </a:p>
          <a:p>
            <a:pPr lvl="1"/>
            <a:r>
              <a:rPr lang="de-AT" dirty="0"/>
              <a:t>0 = Development Status inkl. Versionen, die nur für Abstimmung/Freigabe herausgegeben werden</a:t>
            </a:r>
          </a:p>
          <a:p>
            <a:pPr lvl="1"/>
            <a:r>
              <a:rPr lang="de-AT" dirty="0"/>
              <a:t>1 = erster Release (also Weitergabe an Auftraggeber o.ä.)</a:t>
            </a:r>
          </a:p>
          <a:p>
            <a:pPr lvl="1"/>
            <a:r>
              <a:rPr lang="de-AT" dirty="0"/>
              <a:t>n = wesentliche Änderungen am Aufbau, neue Anforderungen umgesetzt usw.</a:t>
            </a:r>
          </a:p>
          <a:p>
            <a:r>
              <a:rPr lang="de-AT" dirty="0"/>
              <a:t>Minor Version (nach dem Punkt)</a:t>
            </a:r>
          </a:p>
          <a:p>
            <a:pPr lvl="1"/>
            <a:r>
              <a:rPr lang="de-AT" dirty="0"/>
              <a:t>0 für die erste Entwicklungsphase reservieren, ab .1 sind es dann wieder Releases</a:t>
            </a:r>
          </a:p>
          <a:p>
            <a:pPr lvl="1"/>
            <a:r>
              <a:rPr lang="de-AT" dirty="0"/>
              <a:t>Fortlaufende Anpassung der Inhalte/Verfahren, aber keine Änderung am Aufbau usw.</a:t>
            </a:r>
          </a:p>
          <a:p>
            <a:pPr lvl="1"/>
            <a:r>
              <a:rPr lang="de-AT" dirty="0"/>
              <a:t>Bei Major 0 z.B. immer dann weiter setzen, wenn ein Schritt nach einer Klärung umgesetzt wurde, aber wenn man nur in mehreren Schritten daran arbeitet, bleibt die gleiche Minor Version, da reicht das Datum</a:t>
            </a:r>
          </a:p>
        </p:txBody>
      </p:sp>
    </p:spTree>
    <p:extLst>
      <p:ext uri="{BB962C8B-B14F-4D97-AF65-F5344CB8AC3E}">
        <p14:creationId xmlns:p14="http://schemas.microsoft.com/office/powerpoint/2010/main" val="14283693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25355-2924-4ED0-9132-258865084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VERSIONING Tipps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9CFFDE-2572-44A7-B209-02F31D9C3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Mehrere Versionen an einem Tag</a:t>
            </a:r>
          </a:p>
          <a:p>
            <a:pPr lvl="1"/>
            <a:r>
              <a:rPr lang="de-AT" dirty="0"/>
              <a:t>Umständlich: Uhrzeit anhängen, aber wer braucht das so genau?</a:t>
            </a:r>
          </a:p>
          <a:p>
            <a:pPr lvl="1"/>
            <a:r>
              <a:rPr lang="de-AT" dirty="0"/>
              <a:t>Einfach: mit a, b usw. nach dem Datum wird meist ausreichen</a:t>
            </a:r>
          </a:p>
          <a:p>
            <a:r>
              <a:rPr lang="de-AT" dirty="0"/>
              <a:t>Auf jeden Fall sollte die Version auch auf OUTPUTs angezeigt sein!</a:t>
            </a:r>
          </a:p>
          <a:p>
            <a:pPr lvl="1"/>
            <a:r>
              <a:rPr lang="de-AT" dirty="0"/>
              <a:t>Ein Screenshot oder eine Anfrage per Telefon sind so leichter zuzuordnen</a:t>
            </a:r>
          </a:p>
          <a:p>
            <a:r>
              <a:rPr lang="de-AT" dirty="0"/>
              <a:t>Hinweis: INPUT Dateien sollten nicht versioniert werden</a:t>
            </a:r>
          </a:p>
          <a:p>
            <a:pPr lvl="1"/>
            <a:r>
              <a:rPr lang="de-AT" dirty="0"/>
              <a:t>Das kann je nach verwendeten Verarbeitungsmethoden Fehler verursachen und ungeahnten Aufwand nach sich ziehen 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782193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4A788A-1456-450B-AA24-AD036BB5A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Elemente eines persönlichen Stils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E5CEA4-DDE0-4323-B75D-5E3086EB0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Für die eigene Verwendung besteht weitgehend Freiheit</a:t>
            </a:r>
          </a:p>
          <a:p>
            <a:pPr lvl="1"/>
            <a:r>
              <a:rPr lang="de-AT" dirty="0"/>
              <a:t>Felder, in denen man etwas eingeben soll, einheitlich einfärben</a:t>
            </a:r>
          </a:p>
          <a:p>
            <a:pPr lvl="1"/>
            <a:r>
              <a:rPr lang="de-AT" dirty="0"/>
              <a:t>INPUT: Die Zelle, aber der die Daten einkopiert werden, einfärben (wenn das nicht sowieso A1 ist) </a:t>
            </a:r>
            <a:r>
              <a:rPr lang="de-AT" dirty="0">
                <a:sym typeface="Wingdings" panose="05000000000000000000" pitchFamily="2" charset="2"/>
              </a:rPr>
              <a:t> erleichtert später die Arbeit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Arbeitsblätter einheitlich benennen (INPUT x, INPUT y, BERECHNUNG, OUTPUT, DASHBOARD usw.)</a:t>
            </a:r>
            <a:endParaRPr lang="de-AT" dirty="0"/>
          </a:p>
          <a:p>
            <a:pPr lvl="1"/>
            <a:r>
              <a:rPr lang="de-AT" dirty="0"/>
              <a:t>Steuerelemente sind praktisch, aber für die eigene Verwendung vielleicht zu mühsam umzusetzen</a:t>
            </a:r>
          </a:p>
          <a:p>
            <a:r>
              <a:rPr lang="de-AT" dirty="0"/>
              <a:t>Aber: STIL besagt auch, dass die Dinge nicht beliebig jedes Mal anders gemacht werden</a:t>
            </a:r>
          </a:p>
        </p:txBody>
      </p:sp>
    </p:spTree>
    <p:extLst>
      <p:ext uri="{BB962C8B-B14F-4D97-AF65-F5344CB8AC3E}">
        <p14:creationId xmlns:p14="http://schemas.microsoft.com/office/powerpoint/2010/main" val="1566746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55E3CFC-C924-499F-8047-ABB61D961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Aspekte wiederkehrender Projekte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4FFCA4-A098-4695-9160-4F1B04BF4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Separation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Concerns</a:t>
            </a:r>
            <a:endParaRPr lang="de-AT" dirty="0"/>
          </a:p>
          <a:p>
            <a:pPr marL="701675" indent="-342900">
              <a:buFont typeface="Arial" panose="020B0604020202020204" pitchFamily="34" charset="0"/>
              <a:buChar char="•"/>
            </a:pPr>
            <a:r>
              <a:rPr lang="de-AT" dirty="0"/>
              <a:t>Klare Trennung zwischen Daten, Verarbeitung, Output etc.</a:t>
            </a:r>
          </a:p>
          <a:p>
            <a:r>
              <a:rPr lang="de-AT" dirty="0"/>
              <a:t>Dokumentation</a:t>
            </a:r>
          </a:p>
          <a:p>
            <a:r>
              <a:rPr lang="de-AT" dirty="0"/>
              <a:t>Replay-Fähigkeit</a:t>
            </a:r>
          </a:p>
          <a:p>
            <a:pPr marL="701675" indent="-342900">
              <a:buFont typeface="Arial" panose="020B0604020202020204" pitchFamily="34" charset="0"/>
              <a:buChar char="•"/>
            </a:pPr>
            <a:r>
              <a:rPr lang="de-AT" dirty="0"/>
              <a:t>Alles oder Teile wiederholen</a:t>
            </a:r>
          </a:p>
          <a:p>
            <a:r>
              <a:rPr lang="de-AT" dirty="0" err="1"/>
              <a:t>Reproducability</a:t>
            </a:r>
            <a:endParaRPr lang="de-AT" dirty="0"/>
          </a:p>
          <a:p>
            <a:pPr marL="701675" indent="-342900">
              <a:buFont typeface="Arial" panose="020B0604020202020204" pitchFamily="34" charset="0"/>
              <a:buChar char="•"/>
            </a:pPr>
            <a:r>
              <a:rPr lang="de-AT" dirty="0"/>
              <a:t>Nachvollziehbarkeit der Schritte</a:t>
            </a:r>
          </a:p>
        </p:txBody>
      </p:sp>
    </p:spTree>
    <p:extLst>
      <p:ext uri="{BB962C8B-B14F-4D97-AF65-F5344CB8AC3E}">
        <p14:creationId xmlns:p14="http://schemas.microsoft.com/office/powerpoint/2010/main" val="2180470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C7ABD-72DE-4B75-9D43-FFCA78AB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 Stil für die Weitergabe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C85428-5A94-4BA8-85B5-5A65A0ADD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Projekte, die als Arbeitsunterlagen an andere weitergeben werden, sollte man auch einheitlich gestalten</a:t>
            </a:r>
          </a:p>
          <a:p>
            <a:pPr lvl="1"/>
            <a:r>
              <a:rPr lang="de-AT" dirty="0"/>
              <a:t>Mit Hervorhebungen für Eingabefelder usw. die Nutzung unterstützen</a:t>
            </a:r>
          </a:p>
          <a:p>
            <a:pPr lvl="1"/>
            <a:r>
              <a:rPr lang="de-AT" dirty="0"/>
              <a:t>Zwischenschritte: Arbeitsblätter oder Spalten ausblenden, Komplexität optisch reduzieren</a:t>
            </a:r>
          </a:p>
          <a:p>
            <a:r>
              <a:rPr lang="de-AT" dirty="0"/>
              <a:t>Arbeitsmappen- und Blattschutz</a:t>
            </a:r>
          </a:p>
          <a:p>
            <a:pPr lvl="1"/>
            <a:r>
              <a:rPr lang="de-AT" dirty="0"/>
              <a:t>bewahrt vor unbeabsichtigten Zerstörungen, muss aber korrekt angewandt werden, damit NutzerInnen trotzdem noch damit arbeiten können</a:t>
            </a:r>
          </a:p>
          <a:p>
            <a:pPr lvl="1"/>
            <a:r>
              <a:rPr lang="de-AT" dirty="0"/>
              <a:t>Muss kein Passwort beinhalten, wenn es nur um den Schutz vor unabsichtlichen Änderungen geht</a:t>
            </a:r>
          </a:p>
        </p:txBody>
      </p:sp>
    </p:spTree>
    <p:extLst>
      <p:ext uri="{BB962C8B-B14F-4D97-AF65-F5344CB8AC3E}">
        <p14:creationId xmlns:p14="http://schemas.microsoft.com/office/powerpoint/2010/main" val="14782470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6B1DA1-EF63-4700-820A-FFFCB170F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COMPANY CONVENTIONS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980424-7FB9-4142-A050-2F195C495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Sind im Grunde Overkill, wenn allzu detailliert</a:t>
            </a:r>
          </a:p>
          <a:p>
            <a:pPr lvl="1"/>
            <a:r>
              <a:rPr lang="de-AT" dirty="0"/>
              <a:t>Notwendig ist auf jeden Fall: wo dürfen Dateien im Netzwerk abgelegt werden</a:t>
            </a:r>
          </a:p>
          <a:p>
            <a:r>
              <a:rPr lang="de-AT" dirty="0"/>
              <a:t>Weitergehende Regeln, die in die einzelnen Projekte einwirken</a:t>
            </a:r>
          </a:p>
          <a:p>
            <a:pPr lvl="1"/>
            <a:r>
              <a:rPr lang="de-AT" dirty="0"/>
              <a:t>Es ist immer die Frage, ob sich der Aufwand lohnt</a:t>
            </a:r>
          </a:p>
          <a:p>
            <a:pPr lvl="1"/>
            <a:r>
              <a:rPr lang="de-AT" dirty="0"/>
              <a:t>Koordination bei mehreren Personen, die an einem Projekt arbeiten, schadet aber bestimmt nicht </a:t>
            </a:r>
            <a:r>
              <a:rPr lang="de-AT" dirty="0">
                <a:sym typeface="Wingdings" panose="05000000000000000000" pitchFamily="2" charset="2"/>
              </a:rPr>
              <a:t> Projekte werden irgendwann an Nachfolger übergeben</a:t>
            </a:r>
            <a:endParaRPr lang="de-AT" dirty="0"/>
          </a:p>
          <a:p>
            <a:r>
              <a:rPr lang="de-AT" dirty="0"/>
              <a:t>Für eine Abteilung, die Tools für andere bereitstellt</a:t>
            </a:r>
          </a:p>
          <a:p>
            <a:pPr lvl="1"/>
            <a:r>
              <a:rPr lang="de-AT" dirty="0"/>
              <a:t>gemeinsames Look &amp; </a:t>
            </a:r>
            <a:r>
              <a:rPr lang="de-AT" dirty="0" err="1"/>
              <a:t>Feel</a:t>
            </a:r>
            <a:r>
              <a:rPr lang="de-AT" dirty="0"/>
              <a:t> durchaus erstrebenswert, auch wenn jedes Projekt fachlich anders geartet ist</a:t>
            </a:r>
          </a:p>
        </p:txBody>
      </p:sp>
    </p:spTree>
    <p:extLst>
      <p:ext uri="{BB962C8B-B14F-4D97-AF65-F5344CB8AC3E}">
        <p14:creationId xmlns:p14="http://schemas.microsoft.com/office/powerpoint/2010/main" val="3119071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9BB08E-E96B-4087-8369-868DA688A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1522" y="2131266"/>
            <a:ext cx="6222991" cy="1539688"/>
          </a:xfrm>
        </p:spPr>
        <p:txBody>
          <a:bodyPr>
            <a:normAutofit fontScale="90000"/>
          </a:bodyPr>
          <a:lstStyle/>
          <a:p>
            <a:r>
              <a:rPr lang="de-AT" dirty="0"/>
              <a:t>Berechnung und Format getrennt halten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D5D13DE8-6325-488C-A1C2-643C93A79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Für Berechnungen sind andere Dinge optimal als für die Formatierung von Ausgaben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7CA706-34EF-4FDE-929C-C4B7593053C7}"/>
              </a:ext>
            </a:extLst>
          </p:cNvPr>
          <p:cNvSpPr txBox="1"/>
          <p:nvPr/>
        </p:nvSpPr>
        <p:spPr>
          <a:xfrm>
            <a:off x="1850799" y="2379712"/>
            <a:ext cx="120500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chemeClr val="accent6"/>
                </a:solidFill>
              </a:rPr>
              <a:t>Regel</a:t>
            </a:r>
          </a:p>
          <a:p>
            <a:pPr algn="ctr"/>
            <a:r>
              <a:rPr lang="de-AT" sz="12000" dirty="0">
                <a:solidFill>
                  <a:srgbClr val="C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282861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14C5D31-5BF7-4C7A-9369-9A9A2F01D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Die optimale BERECHNUNG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D2A3489-9DA3-46F4-A64E-5B9D79B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Gleiche Formeln sollten durch Kopieren angewandt werden können</a:t>
            </a:r>
          </a:p>
          <a:p>
            <a:pPr lvl="1"/>
            <a:r>
              <a:rPr lang="de-AT" dirty="0"/>
              <a:t>Berechnungen so organisieren, dass die Formeln weiter kopiert werden können</a:t>
            </a:r>
          </a:p>
          <a:p>
            <a:pPr lvl="1"/>
            <a:r>
              <a:rPr lang="de-AT" dirty="0"/>
              <a:t>Man muss Formeln häufiger ändern und anpassen, als einem lieb ist</a:t>
            </a:r>
          </a:p>
          <a:p>
            <a:r>
              <a:rPr lang="de-AT" dirty="0"/>
              <a:t>Mehr Details anzeigen, als im OUTPUT benötigt werden</a:t>
            </a:r>
          </a:p>
          <a:p>
            <a:pPr lvl="1"/>
            <a:r>
              <a:rPr lang="de-AT" dirty="0"/>
              <a:t>Unter Umständen ist es sinnvoll, mehr Details (Nachkommastellen oder Zwischenergebnisse) anzuzeigen, weil das die Kontrolle erleichtert und Nachvollziehbarkeit herstellt</a:t>
            </a:r>
          </a:p>
        </p:txBody>
      </p:sp>
    </p:spTree>
    <p:extLst>
      <p:ext uri="{BB962C8B-B14F-4D97-AF65-F5344CB8AC3E}">
        <p14:creationId xmlns:p14="http://schemas.microsoft.com/office/powerpoint/2010/main" val="5506129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C52E0D-50F7-4402-8814-CC793C807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Komplexe Berechnungen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A6E891-D588-42F4-BE57-FF09E1FB7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Komplizierte Sachen einfacher machen</a:t>
            </a:r>
          </a:p>
          <a:p>
            <a:pPr lvl="1"/>
            <a:r>
              <a:rPr lang="de-AT" dirty="0"/>
              <a:t>Natürlich kann man durch Verschachtelung komplizierte Berechnungen in eine einzige Formel legen</a:t>
            </a:r>
          </a:p>
          <a:p>
            <a:pPr lvl="1"/>
            <a:r>
              <a:rPr lang="de-AT" dirty="0"/>
              <a:t>Komplexe Berechnungen sollten jedoch auf mehrere Schritte aufgeteilt werden</a:t>
            </a:r>
          </a:p>
          <a:p>
            <a:pPr lvl="2"/>
            <a:r>
              <a:rPr lang="de-AT" dirty="0"/>
              <a:t>Die einzelnen Zweige von WENN-Formeln separat ausrechnen und erst im letzten Schritt mittels WENN entscheiden, welches Ergebnis verwendet werden soll </a:t>
            </a:r>
          </a:p>
          <a:p>
            <a:r>
              <a:rPr lang="de-AT" dirty="0"/>
              <a:t>Daten holen und verwenden trennen</a:t>
            </a:r>
          </a:p>
          <a:p>
            <a:pPr lvl="1"/>
            <a:r>
              <a:rPr lang="de-AT" dirty="0"/>
              <a:t>Werden Daten z.B. mit SVERWEIS o.ä. geholt, diesen Teil in einer eigenen Zelle platzieren </a:t>
            </a:r>
            <a:r>
              <a:rPr lang="de-AT" dirty="0">
                <a:sym typeface="Wingdings" panose="05000000000000000000" pitchFamily="2" charset="2"/>
              </a:rPr>
              <a:t> man kann so kontrollieren, was genau eigentlich geholt wird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Danach separat weiter verwenden</a:t>
            </a:r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321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E48A2-A9D0-4682-A0E1-9629C46CC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Formatierung ist OUTPUT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6E0022-7BCB-486B-8F08-BB2D01D3E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Fixe und bedingte Formate</a:t>
            </a:r>
          </a:p>
          <a:p>
            <a:pPr lvl="1"/>
            <a:r>
              <a:rPr lang="de-AT" dirty="0"/>
              <a:t>Schriftarten, Schriftschnitte (fett, kursiv) und Schriftgrößen sowie Farben und Linien erhalten einen eigenen </a:t>
            </a:r>
            <a:r>
              <a:rPr lang="de-AT" b="1" dirty="0"/>
              <a:t>letzten Schritt </a:t>
            </a:r>
            <a:r>
              <a:rPr lang="de-AT" dirty="0"/>
              <a:t>ohne Berechnungen</a:t>
            </a:r>
          </a:p>
          <a:p>
            <a:pPr lvl="1"/>
            <a:r>
              <a:rPr lang="de-AT" dirty="0"/>
              <a:t>Formeln müssen oft aktualisiert und kopiert werden, daher sollten die Zellen, in denen sie wirken, nicht zusätzlich für die Optik der Ausgabe zuständig sein</a:t>
            </a:r>
          </a:p>
          <a:p>
            <a:pPr lvl="1"/>
            <a:r>
              <a:rPr lang="de-AT" dirty="0"/>
              <a:t>Bedingte Formatierungen beruhen selbst auf Formeln, also: zwei Sets von Formeln nicht in einer Zelle aufeinander legen</a:t>
            </a:r>
          </a:p>
          <a:p>
            <a:r>
              <a:rPr lang="de-AT" dirty="0"/>
              <a:t>Wie Daten in der Ausgabe angeordnet sind, gehorcht anderen Regeln</a:t>
            </a:r>
          </a:p>
          <a:p>
            <a:pPr lvl="1"/>
            <a:r>
              <a:rPr lang="de-AT" dirty="0"/>
              <a:t>Leerzeilen nach Gruppen, Betonungen von Zwischenergebnissen o.ä. sind alle eher hinderlich beim Erstellen und Anpassen von Formeln</a:t>
            </a:r>
          </a:p>
        </p:txBody>
      </p:sp>
    </p:spTree>
    <p:extLst>
      <p:ext uri="{BB962C8B-B14F-4D97-AF65-F5344CB8AC3E}">
        <p14:creationId xmlns:p14="http://schemas.microsoft.com/office/powerpoint/2010/main" val="3795885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F0FBEE-23A5-4049-923B-FD009206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Mehrere OUTPUTs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5A02C9-D197-4924-8629-F9951167E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Dank Trennung zwischen BERECHNUNG und OUTPUT ist es leicht, weitere Output-Varianten hinzuzufügen</a:t>
            </a:r>
          </a:p>
          <a:p>
            <a:pPr lvl="1"/>
            <a:r>
              <a:rPr lang="de-AT" dirty="0"/>
              <a:t>Verschiedene Teilergebnisse </a:t>
            </a:r>
          </a:p>
          <a:p>
            <a:pPr lvl="1"/>
            <a:r>
              <a:rPr lang="de-AT" dirty="0"/>
              <a:t>Grafiken</a:t>
            </a:r>
          </a:p>
          <a:p>
            <a:pPr lvl="1"/>
            <a:r>
              <a:rPr lang="de-AT" dirty="0"/>
              <a:t>Grafisches Dashboard</a:t>
            </a:r>
          </a:p>
          <a:p>
            <a:pPr lvl="1"/>
            <a:r>
              <a:rPr lang="de-AT" dirty="0"/>
              <a:t>Spezifische Output-Variante für einen speziellen Abnehmer</a:t>
            </a:r>
          </a:p>
        </p:txBody>
      </p:sp>
    </p:spTree>
    <p:extLst>
      <p:ext uri="{BB962C8B-B14F-4D97-AF65-F5344CB8AC3E}">
        <p14:creationId xmlns:p14="http://schemas.microsoft.com/office/powerpoint/2010/main" val="6036935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9BB08E-E96B-4087-8369-868DA688A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1522" y="2131266"/>
            <a:ext cx="6222991" cy="1539688"/>
          </a:xfrm>
        </p:spPr>
        <p:txBody>
          <a:bodyPr>
            <a:normAutofit/>
          </a:bodyPr>
          <a:lstStyle/>
          <a:p>
            <a:r>
              <a:rPr lang="de-AT" dirty="0"/>
              <a:t>Frühzeitige Kontrolle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D5D13DE8-6325-488C-A1C2-643C93A79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Mit dem Prüfen von Daten nicht erst bis zum OUTPUT warten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7CA706-34EF-4FDE-929C-C4B7593053C7}"/>
              </a:ext>
            </a:extLst>
          </p:cNvPr>
          <p:cNvSpPr txBox="1"/>
          <p:nvPr/>
        </p:nvSpPr>
        <p:spPr>
          <a:xfrm>
            <a:off x="1850799" y="2379712"/>
            <a:ext cx="120500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chemeClr val="accent6"/>
                </a:solidFill>
              </a:rPr>
              <a:t>Regel</a:t>
            </a:r>
          </a:p>
          <a:p>
            <a:pPr algn="ctr"/>
            <a:r>
              <a:rPr lang="de-AT" sz="12000" dirty="0">
                <a:solidFill>
                  <a:srgbClr val="C0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024819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F0FBEE-23A5-4049-923B-FD009206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Kennwerte für die INPUTS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5A02C9-D197-4924-8629-F9951167E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Auf dem STAGING Blatt ein paar Meta-Informationen sammeln</a:t>
            </a:r>
          </a:p>
          <a:p>
            <a:pPr lvl="1"/>
            <a:r>
              <a:rPr lang="de-AT" dirty="0"/>
              <a:t>Anzahl der Zeilen</a:t>
            </a:r>
          </a:p>
          <a:p>
            <a:pPr lvl="1"/>
            <a:r>
              <a:rPr lang="de-AT" dirty="0"/>
              <a:t>Summen von bestimmten wichtigen Spalten</a:t>
            </a:r>
          </a:p>
          <a:p>
            <a:pPr lvl="1"/>
            <a:r>
              <a:rPr lang="de-AT" dirty="0"/>
              <a:t>Anzahl verschiedener vorkommender Werte (Kundennamen etc.)</a:t>
            </a:r>
          </a:p>
          <a:p>
            <a:r>
              <a:rPr lang="de-AT" dirty="0"/>
              <a:t>Pivot-Tabelle als eigenes Kontrollblatt zur besseren Datenübersicht</a:t>
            </a:r>
          </a:p>
          <a:p>
            <a:pPr lvl="1"/>
            <a:r>
              <a:rPr lang="de-AT" dirty="0"/>
              <a:t>Sind Daten für alle Zeiträume vorhanden?</a:t>
            </a:r>
          </a:p>
          <a:p>
            <a:pPr lvl="1"/>
            <a:r>
              <a:rPr lang="de-AT" dirty="0"/>
              <a:t>Welche Kunden etc. kommen vor?</a:t>
            </a:r>
          </a:p>
        </p:txBody>
      </p:sp>
    </p:spTree>
    <p:extLst>
      <p:ext uri="{BB962C8B-B14F-4D97-AF65-F5344CB8AC3E}">
        <p14:creationId xmlns:p14="http://schemas.microsoft.com/office/powerpoint/2010/main" val="9919878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F2037F-461A-403E-B320-E47F13764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Checks in der BERECHNUNG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92FC67-C9A7-4CB6-ABD6-5746D651A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Gibt es NV-Fehler beim Holen von Daten (z.B. SVERWEIS)?</a:t>
            </a:r>
          </a:p>
          <a:p>
            <a:pPr lvl="1"/>
            <a:r>
              <a:rPr lang="de-AT" dirty="0"/>
              <a:t>Oben in der Spalten eine Summe einfügen, die würde in diesem Fall NV ausgeben</a:t>
            </a:r>
          </a:p>
          <a:p>
            <a:r>
              <a:rPr lang="de-AT" dirty="0"/>
              <a:t>Wie viele Fehler gibt es in der Spalte?</a:t>
            </a:r>
          </a:p>
          <a:p>
            <a:pPr lvl="1"/>
            <a:r>
              <a:rPr lang="de-AT" dirty="0"/>
              <a:t>Zusätzliche Spalte mit WENN(ISTFEHLER(Zelle);1;0) und ganz oben eine Summe über alle Zeilen </a:t>
            </a:r>
            <a:r>
              <a:rPr lang="de-AT" dirty="0">
                <a:sym typeface="Wingdings" panose="05000000000000000000" pitchFamily="2" charset="2"/>
              </a:rPr>
              <a:t> die zeigt dann, wie viele Fehler eine ganze Spalte enthält und man kann gut nach dieser Spalte filtern</a:t>
            </a:r>
          </a:p>
          <a:p>
            <a:r>
              <a:rPr lang="de-AT" dirty="0"/>
              <a:t>Eigene Pivot-Tabelle zur Kontrolle</a:t>
            </a:r>
          </a:p>
          <a:p>
            <a:pPr lvl="1"/>
            <a:r>
              <a:rPr lang="de-AT" dirty="0"/>
              <a:t>Summen kontrollieren</a:t>
            </a:r>
          </a:p>
          <a:p>
            <a:pPr lvl="1"/>
            <a:r>
              <a:rPr lang="de-AT" dirty="0"/>
              <a:t>Nicht zugeordnete Items identifizieren</a:t>
            </a:r>
          </a:p>
        </p:txBody>
      </p:sp>
    </p:spTree>
    <p:extLst>
      <p:ext uri="{BB962C8B-B14F-4D97-AF65-F5344CB8AC3E}">
        <p14:creationId xmlns:p14="http://schemas.microsoft.com/office/powerpoint/2010/main" val="3110617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D08002-267E-474D-82EB-569029CF2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How</a:t>
            </a:r>
            <a:r>
              <a:rPr lang="de-AT" dirty="0"/>
              <a:t> NOT </a:t>
            </a:r>
            <a:r>
              <a:rPr lang="de-AT" dirty="0" err="1"/>
              <a:t>to</a:t>
            </a:r>
            <a:r>
              <a:rPr lang="de-AT" dirty="0"/>
              <a:t> Do </a:t>
            </a:r>
            <a:r>
              <a:rPr lang="de-AT" dirty="0" err="1"/>
              <a:t>It</a:t>
            </a:r>
            <a:r>
              <a:rPr lang="de-AT" dirty="0"/>
              <a:t>: Magic </a:t>
            </a:r>
            <a:r>
              <a:rPr lang="de-AT" dirty="0" err="1"/>
              <a:t>Steps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877677-5757-42C4-BBB1-1892B81F0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Magic ist alles, was nicht nachvollziehbar ist</a:t>
            </a:r>
          </a:p>
          <a:p>
            <a:pPr lvl="1"/>
            <a:r>
              <a:rPr lang="de-AT" dirty="0"/>
              <a:t>Eine fixe Zahlenkonstante in einer Berechnung</a:t>
            </a:r>
          </a:p>
          <a:p>
            <a:pPr lvl="2"/>
            <a:r>
              <a:rPr lang="de-AT" dirty="0"/>
              <a:t>z.B. *1,2 - noch dazu, wenn sie oft verwendet wird </a:t>
            </a:r>
            <a:r>
              <a:rPr lang="de-AT" dirty="0">
                <a:sym typeface="Wingdings" panose="05000000000000000000" pitchFamily="2" charset="2"/>
              </a:rPr>
              <a:t> benanntes Feld einführen</a:t>
            </a:r>
            <a:endParaRPr lang="de-AT" dirty="0"/>
          </a:p>
          <a:p>
            <a:pPr lvl="1"/>
            <a:r>
              <a:rPr lang="de-AT" dirty="0"/>
              <a:t>Copy &amp; Paste</a:t>
            </a:r>
          </a:p>
          <a:p>
            <a:pPr lvl="2"/>
            <a:r>
              <a:rPr lang="de-AT" dirty="0"/>
              <a:t>Nichts zusammenkopieren sondern mittels Zellbezug holen</a:t>
            </a:r>
          </a:p>
          <a:p>
            <a:pPr lvl="1"/>
            <a:r>
              <a:rPr lang="de-AT" dirty="0"/>
              <a:t>Suchen &amp; Ersetzen</a:t>
            </a:r>
          </a:p>
          <a:p>
            <a:pPr lvl="2"/>
            <a:r>
              <a:rPr lang="de-AT" dirty="0"/>
              <a:t>Transformieren = aus Referenztabelle holen, mittels Formeln umformen etc.</a:t>
            </a:r>
          </a:p>
          <a:p>
            <a:pPr lvl="1"/>
            <a:r>
              <a:rPr lang="de-AT" dirty="0"/>
              <a:t>Spalten verschieben/löschen/einfügen</a:t>
            </a:r>
          </a:p>
          <a:p>
            <a:pPr lvl="1"/>
            <a:r>
              <a:rPr lang="de-AT" dirty="0"/>
              <a:t>Formeln entfernen, auch wenn das der Geschwindigkeit dient</a:t>
            </a:r>
          </a:p>
          <a:p>
            <a:pPr lvl="2"/>
            <a:r>
              <a:rPr lang="de-AT" dirty="0"/>
              <a:t>Das ist allenfalls in einer Version zur Weitergabe zulässig</a:t>
            </a:r>
          </a:p>
        </p:txBody>
      </p:sp>
    </p:spTree>
    <p:extLst>
      <p:ext uri="{BB962C8B-B14F-4D97-AF65-F5344CB8AC3E}">
        <p14:creationId xmlns:p14="http://schemas.microsoft.com/office/powerpoint/2010/main" val="20180561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19B0E5-A394-4652-9E9A-0502CD48A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Tipps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BD56097-0582-4392-AB3C-67C9BFF8A1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Was Excel für Projekte anbietet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2F3F1F7-B4FB-46EF-A3B3-4C50F29444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0" t="8724" r="26090" b="6030"/>
          <a:stretch/>
        </p:blipFill>
        <p:spPr>
          <a:xfrm>
            <a:off x="886478" y="2131266"/>
            <a:ext cx="3168991" cy="30061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96345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1E69F0-3D99-4AA2-A61B-0CFAF949F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Der gute Freund: die DATENTABELLE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C37428-AFD7-4C48-82EF-3A9ABC866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Einen Datenbereich mittels „TABELLE EINFÜGEN“ umwandeln</a:t>
            </a:r>
          </a:p>
          <a:p>
            <a:r>
              <a:rPr lang="de-AT" dirty="0"/>
              <a:t>Dinge, um die man sich dann nicht mehr selber kümmern muss</a:t>
            </a:r>
          </a:p>
          <a:p>
            <a:pPr lvl="1"/>
            <a:r>
              <a:rPr lang="de-AT" dirty="0"/>
              <a:t>Headlines wandern mit und sind immer sichtbar</a:t>
            </a:r>
          </a:p>
          <a:p>
            <a:pPr lvl="1"/>
            <a:r>
              <a:rPr lang="de-AT" dirty="0"/>
              <a:t>Formeln werden als Spaltenformeln behandelt und wirken daher immer in allen Zeilen</a:t>
            </a:r>
          </a:p>
          <a:p>
            <a:pPr lvl="1"/>
            <a:r>
              <a:rPr lang="de-AT" dirty="0"/>
              <a:t>Die Tabelle hat als ganze einen eigenen Namen</a:t>
            </a:r>
          </a:p>
          <a:p>
            <a:pPr lvl="1"/>
            <a:r>
              <a:rPr lang="de-AT" dirty="0"/>
              <a:t>Der Bezugsbereich dieses Namens wird automatisch erweitert, wenn neue Zeilen hinzukommen</a:t>
            </a:r>
          </a:p>
          <a:p>
            <a:pPr lvl="1"/>
            <a:r>
              <a:rPr lang="de-AT" dirty="0"/>
              <a:t>Weitere Funktionalitäten über das zugehörige Menü „Tabellenentwurf“ in Excel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0714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2361E-BCA6-442C-B918-5EF58D963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 Stufen-Modell für den Aufbau von Projekten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6D20BA-78D1-4974-AB51-4E176E7E4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INPUT</a:t>
            </a:r>
          </a:p>
          <a:p>
            <a:pPr lvl="1"/>
            <a:r>
              <a:rPr lang="de-AT" dirty="0"/>
              <a:t>Die originalen Ursprungsdaten, ohne weitere Verarbeitungsschritte</a:t>
            </a:r>
          </a:p>
          <a:p>
            <a:r>
              <a:rPr lang="de-AT" dirty="0"/>
              <a:t>STAGING</a:t>
            </a:r>
          </a:p>
          <a:p>
            <a:pPr lvl="1"/>
            <a:r>
              <a:rPr lang="de-AT" dirty="0"/>
              <a:t>Auswahl aus dem INPUT, der für weitere Schritte benötigt wird, Kontrollen, Summen usw. </a:t>
            </a:r>
            <a:r>
              <a:rPr lang="de-AT" dirty="0">
                <a:sym typeface="Wingdings" panose="05000000000000000000" pitchFamily="2" charset="2"/>
              </a:rPr>
              <a:t> bei einfachen Projekten auch gemeinsam mit INPUT</a:t>
            </a:r>
            <a:endParaRPr lang="de-AT" dirty="0"/>
          </a:p>
          <a:p>
            <a:r>
              <a:rPr lang="de-AT" dirty="0"/>
              <a:t>WORK / BERECHNUNG</a:t>
            </a:r>
          </a:p>
          <a:p>
            <a:pPr lvl="1"/>
            <a:r>
              <a:rPr lang="de-AT" dirty="0"/>
              <a:t>Die Verarbeitung der Daten mit den gewünschten Ergebnissen, das kann auch mehrteilig aufgebaut sein und sich über mehrere Arbeitsblätter erstrecken</a:t>
            </a:r>
          </a:p>
          <a:p>
            <a:r>
              <a:rPr lang="de-AT" dirty="0"/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28782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AFAD5A-910F-4DEC-AB38-68271597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Einige Infos zu Excel vorneweg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545F3A-266E-4D42-9438-2E6D1D9AC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/>
              <a:t>Zusätzliche Arbeitsblätter tun nicht weh, sie brauchen weder viel Speicherplatz noch kosten sie Rechenzeit</a:t>
            </a:r>
          </a:p>
          <a:p>
            <a:pPr lvl="1"/>
            <a:r>
              <a:rPr lang="de-AT" dirty="0"/>
              <a:t>Schritte auf einzelne Arbeitsblätter aufzuteilen erhöht die Übersichtlichkeit</a:t>
            </a:r>
          </a:p>
          <a:p>
            <a:r>
              <a:rPr lang="de-AT" dirty="0"/>
              <a:t>Zusätzliche Spalten tun nicht weh</a:t>
            </a:r>
          </a:p>
          <a:p>
            <a:pPr lvl="1"/>
            <a:r>
              <a:rPr lang="de-AT" dirty="0"/>
              <a:t>Komplexe Formeln lieber auf mehrere Spalten aufteilen</a:t>
            </a:r>
          </a:p>
          <a:p>
            <a:r>
              <a:rPr lang="de-AT" dirty="0"/>
              <a:t>Excel führt jede Anweisung separat aus</a:t>
            </a:r>
          </a:p>
          <a:p>
            <a:pPr lvl="1"/>
            <a:r>
              <a:rPr lang="de-AT" dirty="0"/>
              <a:t>z.B. nicht x-mal mit SVERWEIS die gleichen Daten holen </a:t>
            </a:r>
            <a:r>
              <a:rPr lang="de-AT" dirty="0">
                <a:sym typeface="Wingdings" panose="05000000000000000000" pitchFamily="2" charset="2"/>
              </a:rPr>
              <a:t> Daten einmal holen und dann mehrfach benutzen</a:t>
            </a:r>
          </a:p>
          <a:p>
            <a:pPr lvl="1"/>
            <a:r>
              <a:rPr lang="de-AT" dirty="0">
                <a:sym typeface="Wingdings" panose="05000000000000000000" pitchFamily="2" charset="2"/>
              </a:rPr>
              <a:t>Bei sehr vielen Spalten statt </a:t>
            </a:r>
            <a:r>
              <a:rPr lang="de-AT" dirty="0" err="1">
                <a:sym typeface="Wingdings" panose="05000000000000000000" pitchFamily="2" charset="2"/>
              </a:rPr>
              <a:t>jedesmal</a:t>
            </a:r>
            <a:r>
              <a:rPr lang="de-AT" dirty="0">
                <a:sym typeface="Wingdings" panose="05000000000000000000" pitchFamily="2" charset="2"/>
              </a:rPr>
              <a:t> SVERWEIS zuerst die Zeile in der Quelle bestimmen und dann die einzelnen Spalten der Zeile holen </a:t>
            </a:r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2428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877616-DE2B-4D55-AF27-FEA44550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Performance Probleme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8272CF-0EEC-4DBF-AE4D-0EA2BD115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Excel ist sehr effizient und schnell und gefräßig</a:t>
            </a:r>
          </a:p>
          <a:p>
            <a:pPr lvl="1"/>
            <a:r>
              <a:rPr lang="de-AT" dirty="0"/>
              <a:t>Über 32.000 Spalten und 1 </a:t>
            </a:r>
            <a:r>
              <a:rPr lang="de-AT" dirty="0" err="1"/>
              <a:t>Mio</a:t>
            </a:r>
            <a:r>
              <a:rPr lang="de-AT" dirty="0"/>
              <a:t> Zeilen stehen je Arbeitsblatt zur Verfügung</a:t>
            </a:r>
          </a:p>
          <a:p>
            <a:r>
              <a:rPr lang="de-AT" dirty="0"/>
              <a:t>Performance Probleme tauchen v.a. auf wenn</a:t>
            </a:r>
          </a:p>
          <a:p>
            <a:pPr lvl="1"/>
            <a:r>
              <a:rPr lang="de-AT" dirty="0"/>
              <a:t>Wirklich sehr viele Datenzeilen bearbeitet werden, jenseits von 100.000 Zeilen</a:t>
            </a:r>
          </a:p>
          <a:p>
            <a:pPr lvl="1"/>
            <a:r>
              <a:rPr lang="de-AT" dirty="0"/>
              <a:t>Viele SVERWEIS pro Zeile eingesetzt werden, aber erst jenseits von 100.000 Zeilen</a:t>
            </a:r>
          </a:p>
          <a:p>
            <a:pPr lvl="1"/>
            <a:r>
              <a:rPr lang="de-AT" dirty="0"/>
              <a:t>In Kombination mit schwach ausgestatteter Hardware</a:t>
            </a:r>
          </a:p>
          <a:p>
            <a:r>
              <a:rPr lang="de-AT" dirty="0"/>
              <a:t>32 BIT vs. 64 BIT Version</a:t>
            </a:r>
          </a:p>
          <a:p>
            <a:pPr lvl="1"/>
            <a:r>
              <a:rPr lang="de-AT" dirty="0"/>
              <a:t>Leider ist häufig die 32 BIT Version von Excel installiert, für sehr große Projekte ist die 64 BIT Version auf jeden Fall besser geeignet</a:t>
            </a:r>
          </a:p>
        </p:txBody>
      </p:sp>
    </p:spTree>
    <p:extLst>
      <p:ext uri="{BB962C8B-B14F-4D97-AF65-F5344CB8AC3E}">
        <p14:creationId xmlns:p14="http://schemas.microsoft.com/office/powerpoint/2010/main" val="76620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E77D8CB-0FAF-44C7-AE1D-66C39D8AC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6 Regeln für Excel Projekte</a:t>
            </a:r>
            <a:endParaRPr lang="de-AT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A7FDD-EC89-46E8-A064-7F38074269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AT"/>
              <a:t>Originale beibehalten</a:t>
            </a:r>
          </a:p>
          <a:p>
            <a:r>
              <a:rPr lang="de-AT"/>
              <a:t>JOIN statt REPLACE</a:t>
            </a:r>
          </a:p>
          <a:p>
            <a:r>
              <a:rPr lang="de-AT"/>
              <a:t>STAGING verwenden</a:t>
            </a:r>
          </a:p>
          <a:p>
            <a:r>
              <a:rPr lang="de-AT"/>
              <a:t>NAMING Conventions</a:t>
            </a:r>
          </a:p>
          <a:p>
            <a:r>
              <a:rPr lang="de-AT"/>
              <a:t>BERECHNUNG und FORMAT getrennt halten</a:t>
            </a:r>
          </a:p>
          <a:p>
            <a:r>
              <a:rPr lang="de-AT"/>
              <a:t>Frühzeitige Kontrolle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2304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9BB08E-E96B-4087-8369-868DA688A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Originale beibehalten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D5D13DE8-6325-488C-A1C2-643C93A79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Die Daten, von denen ausgegangen wird, immer in ihrer Struktur vollständig und unverändert beibehalten (INPUT)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47CA706-34EF-4FDE-929C-C4B7593053C7}"/>
              </a:ext>
            </a:extLst>
          </p:cNvPr>
          <p:cNvSpPr txBox="1"/>
          <p:nvPr/>
        </p:nvSpPr>
        <p:spPr>
          <a:xfrm>
            <a:off x="1850799" y="2379712"/>
            <a:ext cx="120500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3600" dirty="0">
                <a:solidFill>
                  <a:schemeClr val="accent6"/>
                </a:solidFill>
              </a:rPr>
              <a:t>Regel</a:t>
            </a:r>
          </a:p>
          <a:p>
            <a:pPr algn="ctr"/>
            <a:r>
              <a:rPr lang="de-AT" sz="12000" dirty="0">
                <a:solidFill>
                  <a:srgbClr val="C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7372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Gelb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municampus_vorlage.potx" id="{4D0033D4-9EA9-4869-A719-7BB59C3C44E8}" vid="{69E612B0-474D-4092-8DA6-695B1AA5E3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2629</Words>
  <Application>Microsoft Office PowerPoint</Application>
  <PresentationFormat>Breitbild</PresentationFormat>
  <Paragraphs>271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5" baseType="lpstr">
      <vt:lpstr>Arial</vt:lpstr>
      <vt:lpstr>Calibri</vt:lpstr>
      <vt:lpstr>Courier New</vt:lpstr>
      <vt:lpstr>Office</vt:lpstr>
      <vt:lpstr>Excel Projekte I</vt:lpstr>
      <vt:lpstr>Übersicht</vt:lpstr>
      <vt:lpstr>Aspekte wiederkehrender Projekte</vt:lpstr>
      <vt:lpstr>How NOT to Do It: Magic Steps</vt:lpstr>
      <vt:lpstr>Ein Stufen-Modell für den Aufbau von Projekten</vt:lpstr>
      <vt:lpstr>Einige Infos zu Excel vorneweg</vt:lpstr>
      <vt:lpstr>Performance Probleme</vt:lpstr>
      <vt:lpstr>6 Regeln für Excel Projekte</vt:lpstr>
      <vt:lpstr>Originale beibehalten</vt:lpstr>
      <vt:lpstr>Originale Quelldaten beibehalten</vt:lpstr>
      <vt:lpstr>Wie kommen die Daten ins Projekt?</vt:lpstr>
      <vt:lpstr>JOIN statt REPLACE</vt:lpstr>
      <vt:lpstr>JOIN statt REPLACE</vt:lpstr>
      <vt:lpstr>Warum REPLACE ein Problem ist</vt:lpstr>
      <vt:lpstr>Mehrere INPUTs getrennt halten</vt:lpstr>
      <vt:lpstr>STAGING verwenden</vt:lpstr>
      <vt:lpstr>Was ist eine STAGING Area?</vt:lpstr>
      <vt:lpstr>Bei Kombination von INPUT und STAGING</vt:lpstr>
      <vt:lpstr>GLOBALE Daten</vt:lpstr>
      <vt:lpstr>Projekte-übergreifende Variablen</vt:lpstr>
      <vt:lpstr>NAMING Conventions</vt:lpstr>
      <vt:lpstr>Wozu NAMING CONVENTIONS?</vt:lpstr>
      <vt:lpstr>Beispiele für NAMING im Projekt</vt:lpstr>
      <vt:lpstr>Zukunftssicher benennen</vt:lpstr>
      <vt:lpstr>NAMING CONVENTIONS für das Projekt selbst</vt:lpstr>
      <vt:lpstr>Warum VERSIONING?</vt:lpstr>
      <vt:lpstr>VERSIONING Tipps (1)</vt:lpstr>
      <vt:lpstr>VERSIONING Tipps (2)</vt:lpstr>
      <vt:lpstr>Elemente eines persönlichen Stils</vt:lpstr>
      <vt:lpstr>Ein Stil für die Weitergabe</vt:lpstr>
      <vt:lpstr>COMPANY CONVENTIONS</vt:lpstr>
      <vt:lpstr>Berechnung und Format getrennt halten</vt:lpstr>
      <vt:lpstr>Die optimale BERECHNUNG</vt:lpstr>
      <vt:lpstr>Komplexe Berechnungen</vt:lpstr>
      <vt:lpstr>Formatierung ist OUTPUT</vt:lpstr>
      <vt:lpstr>Mehrere OUTPUTs</vt:lpstr>
      <vt:lpstr>Frühzeitige Kontrolle</vt:lpstr>
      <vt:lpstr>Kennwerte für die INPUTS</vt:lpstr>
      <vt:lpstr>Checks in der BERECHNUNG</vt:lpstr>
      <vt:lpstr>Tipps</vt:lpstr>
      <vt:lpstr>Der gute Freund: die DATENTABELLE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Harald Brandstetter</dc:creator>
  <cp:lastModifiedBy>Harald Brandstetter</cp:lastModifiedBy>
  <cp:revision>47</cp:revision>
  <dcterms:created xsi:type="dcterms:W3CDTF">2020-09-25T20:08:19Z</dcterms:created>
  <dcterms:modified xsi:type="dcterms:W3CDTF">2021-08-24T16:48:31Z</dcterms:modified>
</cp:coreProperties>
</file>